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24384000" cy="162644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5681340" y="7035800"/>
            <a:ext cx="8396678" cy="5600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5290800" y="1130300"/>
            <a:ext cx="8331200" cy="555413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-3048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"/><Relationship Id="rId3" Type="http://schemas.openxmlformats.org/officeDocument/2006/relationships/hyperlink" Target="https://www.youtube.com/watch?v=Sp1Xja6HlIU" TargetMode="External"/><Relationship Id="rId4" Type="http://schemas.openxmlformats.org/officeDocument/2006/relationships/hyperlink" Target="https://www.youtube.com/watch?v=qwRYtiSbbVg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hyperlink" Target="https://www.youtube.com/watch?v=wDMsXEur1fs" TargetMode="Externa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Nuclear Power Plant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Nuclear Power Plants</a:t>
            </a:r>
          </a:p>
        </p:txBody>
      </p:sp>
      <p:sp>
        <p:nvSpPr>
          <p:cNvPr id="120" name="Sustainability Profile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Sustainability Profile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4th Generation Reactors: SFR"/>
          <p:cNvSpPr txBox="1"/>
          <p:nvPr>
            <p:ph type="title"/>
          </p:nvPr>
        </p:nvSpPr>
        <p:spPr>
          <a:xfrm>
            <a:off x="1689100" y="120646"/>
            <a:ext cx="21005800" cy="1601230"/>
          </a:xfrm>
          <a:prstGeom prst="rect">
            <a:avLst/>
          </a:prstGeom>
        </p:spPr>
        <p:txBody>
          <a:bodyPr/>
          <a:lstStyle>
            <a:lvl1pPr defTabSz="726440">
              <a:defRPr sz="9856"/>
            </a:lvl1pPr>
          </a:lstStyle>
          <a:p>
            <a:pPr/>
            <a:r>
              <a:t>4th Generation Reactors: SFR</a:t>
            </a:r>
          </a:p>
        </p:txBody>
      </p:sp>
      <p:sp>
        <p:nvSpPr>
          <p:cNvPr id="158" name="Less risk of water decomposition and hydrogen explosion when overheated; although molten sodium must not ever come in contact with water.…"/>
          <p:cNvSpPr txBox="1"/>
          <p:nvPr>
            <p:ph type="body" sz="half" idx="1"/>
          </p:nvPr>
        </p:nvSpPr>
        <p:spPr>
          <a:xfrm>
            <a:off x="256694" y="4595308"/>
            <a:ext cx="8585301" cy="8822827"/>
          </a:xfrm>
          <a:prstGeom prst="rect">
            <a:avLst/>
          </a:prstGeom>
        </p:spPr>
        <p:txBody>
          <a:bodyPr/>
          <a:lstStyle/>
          <a:p>
            <a:pPr marL="444500" indent="-444500" defTabSz="577850">
              <a:spcBef>
                <a:spcPts val="4100"/>
              </a:spcBef>
              <a:defRPr sz="3359"/>
            </a:pPr>
            <a:r>
              <a:t>Less risk of water decomposition and hydrogen explosion when overheated; although molten sodium must not ever come in contact with water.</a:t>
            </a:r>
          </a:p>
          <a:p>
            <a:pPr marL="444500" indent="-444500" defTabSz="577850">
              <a:spcBef>
                <a:spcPts val="4100"/>
              </a:spcBef>
              <a:defRPr sz="3359"/>
            </a:pPr>
            <a:r>
              <a:t>Fast neutrons enable breeder reactions; nuclear waste and unfissioned isotopes are transmuted into fissionable material and then fissioned.</a:t>
            </a:r>
          </a:p>
          <a:p>
            <a:pPr marL="444500" indent="-444500" defTabSz="577850">
              <a:spcBef>
                <a:spcPts val="4100"/>
              </a:spcBef>
              <a:defRPr sz="3359"/>
            </a:pPr>
            <a:r>
              <a:t>Closed fuel cycle; core is robotically removed, processed, and re-used; spent nuclear fuel (SNF) can be used</a:t>
            </a:r>
          </a:p>
          <a:p>
            <a:pPr marL="444500" indent="-444500" defTabSz="577850">
              <a:spcBef>
                <a:spcPts val="4100"/>
              </a:spcBef>
              <a:defRPr sz="3359"/>
            </a:pPr>
            <a:r>
              <a:t>Traveling Wave Reactor uses similar technology but has a one time using up of the fuel over a multi-decade time period.</a:t>
            </a:r>
          </a:p>
        </p:txBody>
      </p:sp>
      <p:pic>
        <p:nvPicPr>
          <p:cNvPr id="1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15400" y="1349524"/>
            <a:ext cx="15365342" cy="11016952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odium Cooled Fast Reactor (SFR)…"/>
          <p:cNvSpPr txBox="1"/>
          <p:nvPr/>
        </p:nvSpPr>
        <p:spPr>
          <a:xfrm>
            <a:off x="254000" y="1720900"/>
            <a:ext cx="13137825" cy="2654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35000" indent="-635000" algn="l">
              <a:spcBef>
                <a:spcPts val="3000"/>
              </a:spcBef>
              <a:buSzPct val="125000"/>
              <a:buChar char="•"/>
              <a:defRPr b="0" sz="3600"/>
            </a:pPr>
            <a:r>
              <a:t>Sodium Cooled Fast Reactor (SFR) </a:t>
            </a:r>
          </a:p>
          <a:p>
            <a:pPr marL="635000" indent="-635000" algn="l">
              <a:spcBef>
                <a:spcPts val="3000"/>
              </a:spcBef>
              <a:buSzPct val="125000"/>
              <a:buChar char="•"/>
              <a:defRPr b="0" sz="3600"/>
            </a:pPr>
            <a:r>
              <a:t>High temperature, but low pressure operation; good heat distribution; expands upon overheating which makes the nuclear reaction go sub-critical and stop</a:t>
            </a:r>
          </a:p>
        </p:txBody>
      </p:sp>
      <p:sp>
        <p:nvSpPr>
          <p:cNvPr id="161" name="Integral Fast Reactor: https://www.youtube.com/watch?v=Sp1Xja6HlIU…"/>
          <p:cNvSpPr txBox="1"/>
          <p:nvPr/>
        </p:nvSpPr>
        <p:spPr>
          <a:xfrm>
            <a:off x="9326117" y="12388762"/>
            <a:ext cx="14910792" cy="1130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b="0" sz="3400"/>
            </a:pPr>
            <a:r>
              <a:rPr b="1"/>
              <a:t>Integral Fast Reactor: </a:t>
            </a:r>
            <a:r>
              <a:rPr u="sng">
                <a:hlinkClick r:id="rId3" invalidUrl="" action="" tgtFrame="" tooltip="" history="1" highlightClick="0" endSnd="0"/>
              </a:rPr>
              <a:t>https://www.youtube.com/watch?v=Sp1Xja6HlIU</a:t>
            </a:r>
          </a:p>
          <a:p>
            <a:pPr algn="l">
              <a:defRPr b="0" sz="3400"/>
            </a:pPr>
            <a:r>
              <a:rPr b="1"/>
              <a:t>Traveling Wave Reactor: </a:t>
            </a:r>
            <a:r>
              <a:rPr u="sng">
                <a:hlinkClick r:id="rId4" invalidUrl="" action="" tgtFrame="" tooltip="" history="1" highlightClick="0" endSnd="0"/>
              </a:rPr>
              <a:t>https://www.youtube.com/watch?v=qwRYtiSbbVg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Nuclear Energy"/>
          <p:cNvSpPr txBox="1"/>
          <p:nvPr>
            <p:ph type="title"/>
          </p:nvPr>
        </p:nvSpPr>
        <p:spPr>
          <a:xfrm>
            <a:off x="1689100" y="40185"/>
            <a:ext cx="21005800" cy="2286001"/>
          </a:xfrm>
          <a:prstGeom prst="rect">
            <a:avLst/>
          </a:prstGeom>
        </p:spPr>
        <p:txBody>
          <a:bodyPr/>
          <a:lstStyle/>
          <a:p>
            <a:pPr/>
            <a:r>
              <a:t>Nuclear Energy</a:t>
            </a:r>
          </a:p>
        </p:txBody>
      </p:sp>
      <p:sp>
        <p:nvSpPr>
          <p:cNvPr id="123" name="~100 nuclear reactors in the United States generating ~20% of US electricity; no newly operating plants between 1996 and 2016; Watts Bar 2 in Tennessee is the new US plant; Vogtle 3 and 4 in Georgia to come on-line in 2021 and 2022…"/>
          <p:cNvSpPr txBox="1"/>
          <p:nvPr>
            <p:ph type="body" idx="1"/>
          </p:nvPr>
        </p:nvSpPr>
        <p:spPr>
          <a:xfrm>
            <a:off x="415498" y="2323768"/>
            <a:ext cx="23553004" cy="10846464"/>
          </a:xfrm>
          <a:prstGeom prst="rect">
            <a:avLst/>
          </a:prstGeom>
        </p:spPr>
        <p:txBody>
          <a:bodyPr/>
          <a:lstStyle/>
          <a:p>
            <a:pPr/>
            <a:r>
              <a:t>~100 nuclear reactors in the United States generating ~20% of US electricity; no newly operating plants between 1996 and 2016; Watts Bar 2 in Tennessee is the new US plant; Vogtle 3 and 4 in Georgia to come on-line in 2021 and 2022</a:t>
            </a:r>
          </a:p>
          <a:p>
            <a:pPr/>
            <a:r>
              <a:t>~450 nuclear reactors worldwide. France generates ~80 of its electricity from nuclear power</a:t>
            </a:r>
          </a:p>
          <a:p>
            <a:pPr/>
            <a:r>
              <a:t>PROS: no CO</a:t>
            </a:r>
            <a:r>
              <a:rPr baseline="-5999"/>
              <a:t>2</a:t>
            </a:r>
            <a:r>
              <a:t> emissions; dispatchable (available 24/7) vs. variable or intermittent (as with solar  and wind); energy dense—1 million times as energy dense as hydrocarbon fuels</a:t>
            </a:r>
          </a:p>
          <a:p>
            <a:pPr/>
            <a:r>
              <a:t>CONS: storage of hazardous nuclear waste; nuclear weapons proliferation; expensive initial investment; risk of nuclear accidents (Three Mile Island in 1979; Chernobyl in 1986; Fukushima Dai-ichi in 2010)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Energy_US_2019.png" descr="Energy_US_20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1609" y="-1"/>
            <a:ext cx="23319354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Rectangle"/>
          <p:cNvSpPr/>
          <p:nvPr/>
        </p:nvSpPr>
        <p:spPr>
          <a:xfrm>
            <a:off x="927159" y="1700039"/>
            <a:ext cx="3098612" cy="1044074"/>
          </a:xfrm>
          <a:prstGeom prst="rect">
            <a:avLst/>
          </a:prstGeom>
          <a:ln w="88900">
            <a:solidFill>
              <a:srgbClr val="000000"/>
            </a:solidFill>
            <a:miter lim="400000"/>
          </a:ln>
        </p:spPr>
        <p:txBody>
          <a:bodyPr lIns="0" tIns="0" rIns="0" bIns="0" anchor="ctr"/>
          <a:lstStyle/>
          <a:p>
            <a: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Light Water Reactor"/>
          <p:cNvSpPr txBox="1"/>
          <p:nvPr>
            <p:ph type="title"/>
          </p:nvPr>
        </p:nvSpPr>
        <p:spPr>
          <a:xfrm>
            <a:off x="1689100" y="355600"/>
            <a:ext cx="21005801" cy="1593471"/>
          </a:xfrm>
          <a:prstGeom prst="rect">
            <a:avLst/>
          </a:prstGeom>
        </p:spPr>
        <p:txBody>
          <a:bodyPr/>
          <a:lstStyle>
            <a:lvl1pPr defTabSz="718184">
              <a:defRPr sz="9744"/>
            </a:lvl1pPr>
          </a:lstStyle>
          <a:p>
            <a:pPr/>
            <a:r>
              <a:t>Light Water Reactor</a:t>
            </a:r>
          </a:p>
        </p:txBody>
      </p:sp>
      <p:sp>
        <p:nvSpPr>
          <p:cNvPr id="129" name="Similar to coal-fired power plant except energy from a nuclear reaction is used to make high pressure steam instead of the combustion of coal. Boiler, turbine, generator, condenser are all basically the same."/>
          <p:cNvSpPr txBox="1"/>
          <p:nvPr>
            <p:ph type="body" sz="quarter" idx="1"/>
          </p:nvPr>
        </p:nvSpPr>
        <p:spPr>
          <a:xfrm>
            <a:off x="281864" y="1936465"/>
            <a:ext cx="23820272" cy="2729743"/>
          </a:xfrm>
          <a:prstGeom prst="rect">
            <a:avLst/>
          </a:prstGeom>
        </p:spPr>
        <p:txBody>
          <a:bodyPr/>
          <a:lstStyle/>
          <a:p>
            <a:pPr/>
            <a:r>
              <a:t>Similar to coal-fired power plant except energy from a nuclear reaction is used to make high pressure steam instead of the combustion of coal. Boiler, turbine, generator, condenser are all basically the same.</a:t>
            </a:r>
          </a:p>
        </p:txBody>
      </p:sp>
      <p:pic>
        <p:nvPicPr>
          <p:cNvPr id="130" name="image5.tif" descr="image5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11334" y="4890838"/>
            <a:ext cx="13875562" cy="7172959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The reactor vessel where the nuclear fission reaction takes place contains: 1) fuel rods containing enriched 235U  2) boron, cadmium, or carbon control rods that absorb neutrons to control the chain reaction 3) a moderator (in “slow reactors”) such as pressurized liquid water (the red, orange, and yellow in the schematic) 4) a coolant or heat transfer material (also the red, orange, and yellow in the schematic."/>
          <p:cNvSpPr txBox="1"/>
          <p:nvPr/>
        </p:nvSpPr>
        <p:spPr>
          <a:xfrm>
            <a:off x="332664" y="4460922"/>
            <a:ext cx="10684018" cy="9011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590550" indent="-590550" algn="l" defTabSz="767715">
              <a:spcBef>
                <a:spcPts val="5400"/>
              </a:spcBef>
              <a:buSzPct val="125000"/>
              <a:buChar char="•"/>
              <a:defRPr b="0" sz="4464"/>
            </a:pPr>
            <a:r>
              <a:t>The reactor vessel where the nuclear fission reaction takes place contains:</a:t>
            </a:r>
            <a:br/>
            <a:r>
              <a:t>1) </a:t>
            </a:r>
            <a:r>
              <a:rPr b="1"/>
              <a:t>fuel rods</a:t>
            </a:r>
            <a:r>
              <a:t> containing enriched </a:t>
            </a:r>
            <a:r>
              <a:rPr baseline="31999"/>
              <a:t>235</a:t>
            </a:r>
            <a:r>
              <a:t>U </a:t>
            </a:r>
            <a:br/>
            <a:r>
              <a:t>2) boron, cadmium, or carbon </a:t>
            </a:r>
            <a:r>
              <a:rPr b="1"/>
              <a:t>control rods</a:t>
            </a:r>
            <a:r>
              <a:t> that absorb neutrons to control the chain reaction</a:t>
            </a:r>
            <a:br/>
            <a:r>
              <a:t>3) a </a:t>
            </a:r>
            <a:r>
              <a:rPr b="1"/>
              <a:t>moderator</a:t>
            </a:r>
            <a:r>
              <a:t> (in “slow reactors”) such as pressurized liquid water (the red, orange, and yellow in the schematic)</a:t>
            </a:r>
            <a:br/>
            <a:r>
              <a:t>4) a </a:t>
            </a:r>
            <a:r>
              <a:rPr b="1"/>
              <a:t>coolant</a:t>
            </a:r>
            <a:r>
              <a:t> or heat transfer material (also the red, orange, and yellow in the schematic.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mall Modular Reactors"/>
          <p:cNvSpPr txBox="1"/>
          <p:nvPr>
            <p:ph type="title"/>
          </p:nvPr>
        </p:nvSpPr>
        <p:spPr>
          <a:xfrm>
            <a:off x="1689100" y="-144246"/>
            <a:ext cx="21005801" cy="1942910"/>
          </a:xfrm>
          <a:prstGeom prst="rect">
            <a:avLst/>
          </a:prstGeom>
        </p:spPr>
        <p:txBody>
          <a:bodyPr/>
          <a:lstStyle/>
          <a:p>
            <a:pPr/>
            <a:r>
              <a:t>Small Modular Reactors</a:t>
            </a:r>
          </a:p>
        </p:txBody>
      </p:sp>
      <p:sp>
        <p:nvSpPr>
          <p:cNvPr id="134" name="Smaller size and modularity allows for factory mass production that reduces cost…"/>
          <p:cNvSpPr txBox="1"/>
          <p:nvPr>
            <p:ph type="body" sz="quarter" idx="1"/>
          </p:nvPr>
        </p:nvSpPr>
        <p:spPr>
          <a:xfrm>
            <a:off x="146235" y="1905791"/>
            <a:ext cx="16160409" cy="3493982"/>
          </a:xfrm>
          <a:prstGeom prst="rect">
            <a:avLst/>
          </a:prstGeom>
        </p:spPr>
        <p:txBody>
          <a:bodyPr/>
          <a:lstStyle/>
          <a:p>
            <a:pPr/>
            <a:r>
              <a:t>Smaller size and modularity allows for factory mass production that reduces cost</a:t>
            </a:r>
          </a:p>
          <a:p>
            <a:pPr/>
            <a:r>
              <a:t>Pre-assembled reactors can be shipped by truck or rail</a:t>
            </a:r>
          </a:p>
        </p:txBody>
      </p:sp>
      <p:pic>
        <p:nvPicPr>
          <p:cNvPr id="13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7466" y="5082792"/>
            <a:ext cx="15317947" cy="83388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481567" y="3171967"/>
            <a:ext cx="7930108" cy="10558372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https://www.youtube.com/watch?v=wDMsXEur1fs"/>
          <p:cNvSpPr txBox="1"/>
          <p:nvPr/>
        </p:nvSpPr>
        <p:spPr>
          <a:xfrm>
            <a:off x="1203641" y="12795599"/>
            <a:ext cx="11071168" cy="647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b="0" sz="3700" u="sng">
                <a:hlinkClick r:id="rId4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4" invalidUrl="" action="" tgtFrame="" tooltip="" history="1" highlightClick="0" endSnd="0"/>
              </a:rPr>
              <a:t>https://www.youtube.com/watch?v=wDMsXEur1fs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4th Generation Reactors: VHTR"/>
          <p:cNvSpPr txBox="1"/>
          <p:nvPr>
            <p:ph type="title"/>
          </p:nvPr>
        </p:nvSpPr>
        <p:spPr>
          <a:xfrm>
            <a:off x="1689100" y="171446"/>
            <a:ext cx="21005801" cy="1815443"/>
          </a:xfrm>
          <a:prstGeom prst="rect">
            <a:avLst/>
          </a:prstGeom>
        </p:spPr>
        <p:txBody>
          <a:bodyPr/>
          <a:lstStyle/>
          <a:p>
            <a:pPr/>
            <a:r>
              <a:t>4th Generation Reactors: VHTR</a:t>
            </a:r>
          </a:p>
        </p:txBody>
      </p:sp>
      <p:sp>
        <p:nvSpPr>
          <p:cNvPr id="140" name="Variable High Temperature Reactors (VHTR)…"/>
          <p:cNvSpPr txBox="1"/>
          <p:nvPr>
            <p:ph type="body" sz="half" idx="1"/>
          </p:nvPr>
        </p:nvSpPr>
        <p:spPr>
          <a:xfrm>
            <a:off x="231294" y="2104530"/>
            <a:ext cx="8585301" cy="11284940"/>
          </a:xfrm>
          <a:prstGeom prst="rect">
            <a:avLst/>
          </a:prstGeom>
        </p:spPr>
        <p:txBody>
          <a:bodyPr/>
          <a:lstStyle/>
          <a:p>
            <a:pPr marL="571500" indent="-571500" defTabSz="742950">
              <a:spcBef>
                <a:spcPts val="5300"/>
              </a:spcBef>
              <a:defRPr sz="4319"/>
            </a:pPr>
            <a:r>
              <a:t>Variable High Temperature Reactors (VHTR)</a:t>
            </a:r>
          </a:p>
          <a:p>
            <a:pPr marL="571500" indent="-571500" defTabSz="742950">
              <a:spcBef>
                <a:spcPts val="5300"/>
              </a:spcBef>
              <a:defRPr sz="4319"/>
            </a:pPr>
            <a:r>
              <a:t>Graphite (not water) moderators</a:t>
            </a:r>
          </a:p>
          <a:p>
            <a:pPr marL="571500" indent="-571500" defTabSz="742950">
              <a:spcBef>
                <a:spcPts val="5300"/>
              </a:spcBef>
              <a:defRPr sz="4319"/>
            </a:pPr>
            <a:r>
              <a:t>Less risk of water decomposition and hydrogen explosion when overheated</a:t>
            </a:r>
          </a:p>
          <a:p>
            <a:pPr marL="571500" indent="-571500" defTabSz="742950">
              <a:spcBef>
                <a:spcPts val="5300"/>
              </a:spcBef>
              <a:defRPr sz="4319"/>
            </a:pPr>
            <a:r>
              <a:t>Helium or molten salt is the coolant and heat transfer medium; safer, lower pressure operation</a:t>
            </a:r>
          </a:p>
          <a:p>
            <a:pPr marL="571500" indent="-571500" defTabSz="742950">
              <a:spcBef>
                <a:spcPts val="5300"/>
              </a:spcBef>
              <a:defRPr sz="4319"/>
            </a:pPr>
            <a:r>
              <a:t>Once-through fuel cycle with fuel rods that must be replaced approximately yearly</a:t>
            </a:r>
          </a:p>
        </p:txBody>
      </p:sp>
      <p:pic>
        <p:nvPicPr>
          <p:cNvPr id="14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68981" y="2252131"/>
            <a:ext cx="16041627" cy="101543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4th Generation Reactors: MSR"/>
          <p:cNvSpPr txBox="1"/>
          <p:nvPr>
            <p:ph type="title"/>
          </p:nvPr>
        </p:nvSpPr>
        <p:spPr>
          <a:xfrm>
            <a:off x="1689100" y="120646"/>
            <a:ext cx="21005800" cy="1601230"/>
          </a:xfrm>
          <a:prstGeom prst="rect">
            <a:avLst/>
          </a:prstGeom>
        </p:spPr>
        <p:txBody>
          <a:bodyPr/>
          <a:lstStyle>
            <a:lvl1pPr defTabSz="726440">
              <a:defRPr sz="9856"/>
            </a:lvl1pPr>
          </a:lstStyle>
          <a:p>
            <a:pPr/>
            <a:r>
              <a:t>4th Generation Reactors: MSR</a:t>
            </a:r>
          </a:p>
        </p:txBody>
      </p:sp>
      <p:sp>
        <p:nvSpPr>
          <p:cNvPr id="144" name="Molten Salt Reactor (MSR)…"/>
          <p:cNvSpPr txBox="1"/>
          <p:nvPr>
            <p:ph type="body" sz="half" idx="1"/>
          </p:nvPr>
        </p:nvSpPr>
        <p:spPr>
          <a:xfrm>
            <a:off x="231294" y="1931889"/>
            <a:ext cx="8585301" cy="11622681"/>
          </a:xfrm>
          <a:prstGeom prst="rect">
            <a:avLst/>
          </a:prstGeom>
        </p:spPr>
        <p:txBody>
          <a:bodyPr/>
          <a:lstStyle/>
          <a:p>
            <a:pPr marL="501650" indent="-501650" defTabSz="652145">
              <a:spcBef>
                <a:spcPts val="4600"/>
              </a:spcBef>
              <a:defRPr sz="3792"/>
            </a:pPr>
            <a:r>
              <a:t>Molten Salt Reactor (MSR) </a:t>
            </a:r>
          </a:p>
          <a:p>
            <a:pPr marL="501650" indent="-501650" defTabSz="652145">
              <a:spcBef>
                <a:spcPts val="4600"/>
              </a:spcBef>
              <a:defRPr sz="3792"/>
            </a:pPr>
            <a:r>
              <a:t>High temperature, but low pressure operation; good heat distribution; expands upon overheating which makes the nuclear reaction go sub-critical</a:t>
            </a:r>
          </a:p>
          <a:p>
            <a:pPr marL="501650" indent="-501650" defTabSz="652145">
              <a:spcBef>
                <a:spcPts val="4600"/>
              </a:spcBef>
              <a:defRPr sz="3792"/>
            </a:pPr>
            <a:r>
              <a:t>Less risk of water decomposition and hydrogen explosion when overheated</a:t>
            </a:r>
          </a:p>
          <a:p>
            <a:pPr marL="501650" indent="-501650" defTabSz="652145">
              <a:spcBef>
                <a:spcPts val="4600"/>
              </a:spcBef>
              <a:defRPr sz="3792"/>
            </a:pPr>
            <a:r>
              <a:t>Freeze plug allows for fuel to be removed from the reactor upon overheating</a:t>
            </a:r>
          </a:p>
          <a:p>
            <a:pPr marL="501650" indent="-501650" defTabSz="652145">
              <a:spcBef>
                <a:spcPts val="4600"/>
              </a:spcBef>
              <a:defRPr sz="3792"/>
            </a:pPr>
            <a:r>
              <a:t>Closed fuel cycle when fuel is mixed with molten salt; waste can be removed, new fuel added on a continuous basis</a:t>
            </a:r>
          </a:p>
        </p:txBody>
      </p:sp>
      <p:pic>
        <p:nvPicPr>
          <p:cNvPr id="1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19578" y="1729773"/>
            <a:ext cx="16090374" cy="117942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Nuclear Waste"/>
          <p:cNvSpPr txBox="1"/>
          <p:nvPr>
            <p:ph type="title"/>
          </p:nvPr>
        </p:nvSpPr>
        <p:spPr>
          <a:xfrm>
            <a:off x="1689100" y="101600"/>
            <a:ext cx="21005801" cy="1679278"/>
          </a:xfrm>
          <a:prstGeom prst="rect">
            <a:avLst/>
          </a:prstGeom>
        </p:spPr>
        <p:txBody>
          <a:bodyPr/>
          <a:lstStyle>
            <a:lvl1pPr defTabSz="759459">
              <a:defRPr sz="10304"/>
            </a:lvl1pPr>
          </a:lstStyle>
          <a:p>
            <a:pPr/>
            <a:r>
              <a:t>Nuclear Waste</a:t>
            </a:r>
          </a:p>
        </p:txBody>
      </p:sp>
      <p:sp>
        <p:nvSpPr>
          <p:cNvPr id="148" name="Today’s nuclear fuel contains only 3-4% fissionable material (235U)…"/>
          <p:cNvSpPr txBox="1"/>
          <p:nvPr>
            <p:ph type="body" sz="half" idx="1"/>
          </p:nvPr>
        </p:nvSpPr>
        <p:spPr>
          <a:xfrm>
            <a:off x="165100" y="1851972"/>
            <a:ext cx="9876632" cy="11550750"/>
          </a:xfrm>
          <a:prstGeom prst="rect">
            <a:avLst/>
          </a:prstGeom>
        </p:spPr>
        <p:txBody>
          <a:bodyPr/>
          <a:lstStyle/>
          <a:p>
            <a:pPr marL="488950" indent="-488950" defTabSz="635634">
              <a:spcBef>
                <a:spcPts val="4500"/>
              </a:spcBef>
              <a:defRPr sz="3696"/>
            </a:pPr>
            <a:r>
              <a:t>Today’s nuclear fuel contains only 3-4% fissionable material (</a:t>
            </a:r>
            <a:r>
              <a:rPr baseline="31999"/>
              <a:t>235</a:t>
            </a:r>
            <a:r>
              <a:t>U)</a:t>
            </a:r>
          </a:p>
          <a:p>
            <a:pPr marL="488950" indent="-488950" defTabSz="635634">
              <a:spcBef>
                <a:spcPts val="4500"/>
              </a:spcBef>
              <a:defRPr sz="3696"/>
            </a:pPr>
            <a:r>
              <a:t>Today’s nuclear waste include fission products but also the 96-97% unfissionable </a:t>
            </a:r>
            <a:r>
              <a:rPr baseline="31999"/>
              <a:t>238</a:t>
            </a:r>
            <a:r>
              <a:t>U and transuranium unfissioned transmutation products</a:t>
            </a:r>
          </a:p>
          <a:p>
            <a:pPr marL="488950" indent="-488950" defTabSz="635634">
              <a:spcBef>
                <a:spcPts val="4500"/>
              </a:spcBef>
              <a:defRPr sz="3696"/>
            </a:pPr>
            <a:r>
              <a:t>Nuclear waste is typically stored on-site; this may seem bad, but coal-fired power plant waste is emitted into the atmosphere. Coal ash is often simply buried in the ground.</a:t>
            </a:r>
          </a:p>
          <a:p>
            <a:pPr marL="488950" indent="-488950" defTabSz="635634">
              <a:spcBef>
                <a:spcPts val="4500"/>
              </a:spcBef>
              <a:defRPr sz="3696"/>
            </a:pPr>
            <a:r>
              <a:t>Next generation fast reactors would only produce fission products. </a:t>
            </a:r>
            <a:r>
              <a:rPr baseline="31999"/>
              <a:t>238</a:t>
            </a:r>
            <a:r>
              <a:t>U would be transmuted into fissionable transuranium elements and subsequently fissioned. Much less waste is produced and the fission products are relatively short-lived.</a:t>
            </a:r>
          </a:p>
        </p:txBody>
      </p:sp>
      <p:pic>
        <p:nvPicPr>
          <p:cNvPr id="14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72260" y="2108200"/>
            <a:ext cx="16072340" cy="101707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Breeder Reactor Reac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Breeder Reactor Reactions</a:t>
            </a:r>
          </a:p>
        </p:txBody>
      </p:sp>
      <p:pic>
        <p:nvPicPr>
          <p:cNvPr id="1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7400" y="2962765"/>
            <a:ext cx="14635478" cy="4370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0800"/>
                </a:lnTo>
                <a:lnTo>
                  <a:pt x="0" y="21600"/>
                </a:lnTo>
                <a:lnTo>
                  <a:pt x="10800" y="21600"/>
                </a:lnTo>
                <a:lnTo>
                  <a:pt x="21600" y="21600"/>
                </a:lnTo>
                <a:lnTo>
                  <a:pt x="21600" y="10800"/>
                </a:lnTo>
                <a:lnTo>
                  <a:pt x="21600" y="0"/>
                </a:lnTo>
                <a:lnTo>
                  <a:pt x="10800" y="0"/>
                </a:lnTo>
                <a:lnTo>
                  <a:pt x="0" y="0"/>
                </a:lnTo>
                <a:close/>
                <a:moveTo>
                  <a:pt x="13489" y="8664"/>
                </a:moveTo>
                <a:cubicBezTo>
                  <a:pt x="13505" y="8656"/>
                  <a:pt x="13521" y="8680"/>
                  <a:pt x="13530" y="8729"/>
                </a:cubicBezTo>
                <a:cubicBezTo>
                  <a:pt x="13542" y="8794"/>
                  <a:pt x="13537" y="8879"/>
                  <a:pt x="13517" y="8919"/>
                </a:cubicBezTo>
                <a:cubicBezTo>
                  <a:pt x="13498" y="8959"/>
                  <a:pt x="13472" y="8941"/>
                  <a:pt x="13460" y="8876"/>
                </a:cubicBezTo>
                <a:cubicBezTo>
                  <a:pt x="13447" y="8811"/>
                  <a:pt x="13454" y="8724"/>
                  <a:pt x="13474" y="8684"/>
                </a:cubicBezTo>
                <a:cubicBezTo>
                  <a:pt x="13478" y="8674"/>
                  <a:pt x="13483" y="8667"/>
                  <a:pt x="13489" y="8664"/>
                </a:cubicBezTo>
                <a:close/>
                <a:moveTo>
                  <a:pt x="13054" y="11532"/>
                </a:moveTo>
                <a:cubicBezTo>
                  <a:pt x="13064" y="11535"/>
                  <a:pt x="13074" y="11563"/>
                  <a:pt x="13083" y="11612"/>
                </a:cubicBezTo>
                <a:cubicBezTo>
                  <a:pt x="13098" y="11693"/>
                  <a:pt x="13094" y="11814"/>
                  <a:pt x="13074" y="11883"/>
                </a:cubicBezTo>
                <a:cubicBezTo>
                  <a:pt x="13049" y="11966"/>
                  <a:pt x="13027" y="11959"/>
                  <a:pt x="13008" y="11861"/>
                </a:cubicBezTo>
                <a:cubicBezTo>
                  <a:pt x="12994" y="11780"/>
                  <a:pt x="12998" y="11659"/>
                  <a:pt x="13019" y="11590"/>
                </a:cubicBezTo>
                <a:cubicBezTo>
                  <a:pt x="13032" y="11549"/>
                  <a:pt x="13043" y="11528"/>
                  <a:pt x="13054" y="11532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2800" y="8151789"/>
            <a:ext cx="15023415" cy="4634205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Unfissionable 235U transmuted into fissionable 239Pu"/>
          <p:cNvSpPr txBox="1"/>
          <p:nvPr/>
        </p:nvSpPr>
        <p:spPr>
          <a:xfrm>
            <a:off x="16700880" y="3654323"/>
            <a:ext cx="5688046" cy="2444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 sz="5300"/>
            </a:pPr>
            <a:r>
              <a:t>Unfissionable </a:t>
            </a:r>
            <a:r>
              <a:rPr baseline="31999"/>
              <a:t>235</a:t>
            </a:r>
            <a:r>
              <a:t>U transmuted into fissionable </a:t>
            </a:r>
            <a:r>
              <a:rPr baseline="31999"/>
              <a:t>239</a:t>
            </a:r>
            <a:r>
              <a:t>Pu</a:t>
            </a:r>
          </a:p>
        </p:txBody>
      </p:sp>
      <p:sp>
        <p:nvSpPr>
          <p:cNvPr id="155" name="Unfissionable 232Th transmuted into fissionable 233U"/>
          <p:cNvSpPr txBox="1"/>
          <p:nvPr/>
        </p:nvSpPr>
        <p:spPr>
          <a:xfrm>
            <a:off x="16777080" y="9246414"/>
            <a:ext cx="5987389" cy="2444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b="0" sz="5300"/>
            </a:pPr>
            <a:r>
              <a:t>Unfissionable </a:t>
            </a:r>
            <a:r>
              <a:rPr baseline="31999"/>
              <a:t>232</a:t>
            </a:r>
            <a:r>
              <a:t>Th transmuted into fissionable </a:t>
            </a:r>
            <a:r>
              <a:rPr baseline="31999"/>
              <a:t>233</a:t>
            </a:r>
            <a:r>
              <a:t>U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