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6264467"/>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4200" y="-38100"/>
            <a:ext cx="18135600" cy="12096698"/>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13"/>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681340" y="7035800"/>
            <a:ext cx="8396678" cy="5600700"/>
          </a:xfrm>
          <a:prstGeom prst="rect">
            <a:avLst/>
          </a:prstGeom>
        </p:spPr>
        <p:txBody>
          <a:bodyPr lIns="91439" tIns="45719" rIns="91439" bIns="45719" anchor="t">
            <a:noAutofit/>
          </a:bodyPr>
          <a:lstStyle/>
          <a:p>
            <a:pPr/>
          </a:p>
        </p:txBody>
      </p:sp>
      <p:sp>
        <p:nvSpPr>
          <p:cNvPr id="84" name="Image"/>
          <p:cNvSpPr/>
          <p:nvPr>
            <p:ph type="pic" sz="quarter" idx="14"/>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15"/>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image" Target="../media/image6.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ustainability Profile"/>
          <p:cNvSpPr txBox="1"/>
          <p:nvPr>
            <p:ph type="ctrTitle"/>
          </p:nvPr>
        </p:nvSpPr>
        <p:spPr>
          <a:prstGeom prst="rect">
            <a:avLst/>
          </a:prstGeom>
        </p:spPr>
        <p:txBody>
          <a:bodyPr/>
          <a:lstStyle/>
          <a:p>
            <a:pPr/>
            <a:r>
              <a:t>Sustainability Profile</a:t>
            </a:r>
          </a:p>
        </p:txBody>
      </p:sp>
      <p:sp>
        <p:nvSpPr>
          <p:cNvPr id="120" name="Ammonia (NH3)"/>
          <p:cNvSpPr txBox="1"/>
          <p:nvPr>
            <p:ph type="subTitle" sz="quarter" idx="1"/>
          </p:nvPr>
        </p:nvSpPr>
        <p:spPr>
          <a:prstGeom prst="rect">
            <a:avLst/>
          </a:prstGeom>
        </p:spPr>
        <p:txBody>
          <a:bodyPr/>
          <a:lstStyle/>
          <a:p>
            <a:pPr>
              <a:defRPr sz="8600"/>
            </a:pPr>
            <a:r>
              <a:t>Ammonia (NH</a:t>
            </a:r>
            <a:r>
              <a:rPr baseline="-5999"/>
              <a:t>3</a:t>
            </a:r>
            <a:r>
              <a: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Industrial Production of Ammonia"/>
          <p:cNvSpPr txBox="1"/>
          <p:nvPr>
            <p:ph type="ctrTitle"/>
          </p:nvPr>
        </p:nvSpPr>
        <p:spPr>
          <a:xfrm>
            <a:off x="1425940" y="268580"/>
            <a:ext cx="21532120" cy="1587501"/>
          </a:xfrm>
          <a:prstGeom prst="rect">
            <a:avLst/>
          </a:prstGeom>
        </p:spPr>
        <p:txBody>
          <a:bodyPr/>
          <a:lstStyle>
            <a:lvl1pPr defTabSz="792479">
              <a:defRPr sz="9792"/>
            </a:lvl1pPr>
          </a:lstStyle>
          <a:p>
            <a:pPr/>
            <a:r>
              <a:t>Industrial Production of Ammonia</a:t>
            </a:r>
          </a:p>
        </p:txBody>
      </p:sp>
      <p:sp>
        <p:nvSpPr>
          <p:cNvPr id="123" name="N2(g) + 3H2(g) ⇌ 2NH3(g)"/>
          <p:cNvSpPr txBox="1"/>
          <p:nvPr>
            <p:ph type="subTitle" sz="quarter" idx="1"/>
          </p:nvPr>
        </p:nvSpPr>
        <p:spPr>
          <a:xfrm>
            <a:off x="1777999" y="1930890"/>
            <a:ext cx="20828001" cy="1587501"/>
          </a:xfrm>
          <a:prstGeom prst="rect">
            <a:avLst/>
          </a:prstGeom>
        </p:spPr>
        <p:txBody>
          <a:bodyPr/>
          <a:lstStyle/>
          <a:p>
            <a:pPr defTabSz="402336">
              <a:lnSpc>
                <a:spcPts val="13000"/>
              </a:lnSpc>
              <a:spcBef>
                <a:spcPts val="1000"/>
              </a:spcBef>
              <a:defRPr sz="9650"/>
            </a:pPr>
            <a:r>
              <a:t>N</a:t>
            </a:r>
            <a:r>
              <a:rPr baseline="-7633" sz="9181"/>
              <a:t>2</a:t>
            </a:r>
            <a:r>
              <a:t>(g) + 3H</a:t>
            </a:r>
            <a:r>
              <a:rPr baseline="-7633" sz="9181"/>
              <a:t>2</a:t>
            </a:r>
            <a:r>
              <a:t>(g) </a:t>
            </a:r>
            <a:r>
              <a:rPr>
                <a:latin typeface="Times"/>
                <a:ea typeface="Times"/>
                <a:cs typeface="Times"/>
                <a:sym typeface="Times"/>
              </a:rPr>
              <a:t>⇌ </a:t>
            </a:r>
            <a:r>
              <a:t>2NH</a:t>
            </a:r>
            <a:r>
              <a:rPr baseline="-7633" sz="9181"/>
              <a:t>3</a:t>
            </a:r>
            <a:r>
              <a:t>(g) </a:t>
            </a:r>
          </a:p>
        </p:txBody>
      </p:sp>
      <p:sp>
        <p:nvSpPr>
          <p:cNvPr id="124" name="Industrial process is known as the Haber-Bosch process…"/>
          <p:cNvSpPr txBox="1"/>
          <p:nvPr/>
        </p:nvSpPr>
        <p:spPr>
          <a:xfrm>
            <a:off x="245510" y="3593200"/>
            <a:ext cx="22218890" cy="9999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6874" indent="-396874" algn="l">
              <a:buSzPct val="125000"/>
              <a:buChar char="•"/>
              <a:defRPr b="0" sz="5900"/>
            </a:pPr>
            <a:r>
              <a:t>Industrial process is known as the Haber-Bosch process</a:t>
            </a:r>
          </a:p>
          <a:p>
            <a:pPr marL="396874" indent="-396874" algn="l">
              <a:buSzPct val="125000"/>
              <a:buChar char="•"/>
              <a:defRPr b="0" sz="5900"/>
            </a:pPr>
            <a:r>
              <a:t>Named after early 20th century German chemists</a:t>
            </a:r>
            <a:br/>
            <a:r>
              <a:t>Fritz Haber and Carl Bosch</a:t>
            </a:r>
          </a:p>
          <a:p>
            <a:pPr marL="396874" indent="-396874" algn="l">
              <a:buSzPct val="125000"/>
              <a:buChar char="•"/>
              <a:defRPr b="0" sz="5900"/>
            </a:pPr>
            <a:r>
              <a:t>1919 Nobel prize for Haber—1931 for Bosch</a:t>
            </a:r>
          </a:p>
          <a:p>
            <a:pPr marL="396874" indent="-396874" algn="l">
              <a:buSzPct val="125000"/>
              <a:buChar char="•"/>
              <a:defRPr b="0" sz="5900"/>
            </a:pPr>
            <a:r>
              <a:t>An early application of Le Chatelier’s Principle</a:t>
            </a:r>
          </a:p>
          <a:p>
            <a:pPr marL="396874" indent="-396874" algn="l">
              <a:buSzPct val="125000"/>
              <a:buChar char="•"/>
              <a:defRPr b="0" sz="5900"/>
            </a:pPr>
            <a:r>
              <a:t>An exothermic reaction (∆H = –91.8 kJ/mol) </a:t>
            </a:r>
            <a:br/>
            <a:r>
              <a:t>so high temperature favors reactants</a:t>
            </a:r>
          </a:p>
          <a:p>
            <a:pPr marL="396874" indent="-396874" algn="l">
              <a:buSzPct val="125000"/>
              <a:buChar char="•"/>
              <a:defRPr b="0" sz="5900"/>
            </a:pPr>
            <a:r>
              <a:t>High pressure favors NH</a:t>
            </a:r>
            <a:r>
              <a:rPr baseline="-5999"/>
              <a:t>3</a:t>
            </a:r>
            <a:r>
              <a:t> production </a:t>
            </a:r>
            <a:br/>
            <a:r>
              <a:t>(more moles of gas in reactants than products)</a:t>
            </a:r>
          </a:p>
          <a:p>
            <a:pPr marL="396874" indent="-396874" algn="l">
              <a:buSzPct val="125000"/>
              <a:buChar char="•"/>
              <a:defRPr b="0" sz="5900"/>
            </a:pPr>
            <a:r>
              <a:t>Condensation converts NH</a:t>
            </a:r>
            <a:r>
              <a:rPr baseline="-5999"/>
              <a:t>3</a:t>
            </a:r>
            <a:r>
              <a:t>(g) to NH</a:t>
            </a:r>
            <a:r>
              <a:rPr baseline="-5999"/>
              <a:t>3</a:t>
            </a:r>
            <a:r>
              <a:t>(l)</a:t>
            </a:r>
            <a:r>
              <a:rPr baseline="-5999"/>
              <a:t> </a:t>
            </a:r>
            <a:r>
              <a:t>removes product</a:t>
            </a:r>
            <a:br/>
            <a:r>
              <a:t>and favors further product formation</a:t>
            </a:r>
          </a:p>
        </p:txBody>
      </p:sp>
      <p:pic>
        <p:nvPicPr>
          <p:cNvPr id="125" name="Image" descr="Image"/>
          <p:cNvPicPr>
            <a:picLocks noChangeAspect="1"/>
          </p:cNvPicPr>
          <p:nvPr/>
        </p:nvPicPr>
        <p:blipFill>
          <a:blip r:embed="rId2">
            <a:extLst/>
          </a:blip>
          <a:stretch>
            <a:fillRect/>
          </a:stretch>
        </p:blipFill>
        <p:spPr>
          <a:xfrm>
            <a:off x="17455668" y="5040524"/>
            <a:ext cx="3696290" cy="5227610"/>
          </a:xfrm>
          <a:prstGeom prst="rect">
            <a:avLst/>
          </a:prstGeom>
          <a:ln w="12700">
            <a:miter lim="400000"/>
          </a:ln>
        </p:spPr>
      </p:pic>
      <p:pic>
        <p:nvPicPr>
          <p:cNvPr id="126" name="Image" descr="Image"/>
          <p:cNvPicPr>
            <a:picLocks noChangeAspect="1"/>
          </p:cNvPicPr>
          <p:nvPr/>
        </p:nvPicPr>
        <p:blipFill>
          <a:blip r:embed="rId3">
            <a:extLst/>
          </a:blip>
          <a:stretch>
            <a:fillRect/>
          </a:stretch>
        </p:blipFill>
        <p:spPr>
          <a:xfrm>
            <a:off x="20625808" y="7073671"/>
            <a:ext cx="3556001" cy="50292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2">
            <a:extLst/>
          </a:blip>
          <a:stretch>
            <a:fillRect/>
          </a:stretch>
        </p:blipFill>
        <p:spPr>
          <a:xfrm>
            <a:off x="3490326" y="2222557"/>
            <a:ext cx="17403348" cy="11302886"/>
          </a:xfrm>
          <a:prstGeom prst="rect">
            <a:avLst/>
          </a:prstGeom>
          <a:ln w="12700">
            <a:miter lim="400000"/>
          </a:ln>
        </p:spPr>
      </p:pic>
      <p:sp>
        <p:nvSpPr>
          <p:cNvPr id="129" name="LeChatelier’s Principle and NH3 Synthesis"/>
          <p:cNvSpPr txBox="1"/>
          <p:nvPr>
            <p:ph type="ctrTitle"/>
          </p:nvPr>
        </p:nvSpPr>
        <p:spPr>
          <a:xfrm>
            <a:off x="626444" y="240140"/>
            <a:ext cx="23131112" cy="1587501"/>
          </a:xfrm>
          <a:prstGeom prst="rect">
            <a:avLst/>
          </a:prstGeom>
        </p:spPr>
        <p:txBody>
          <a:bodyPr/>
          <a:lstStyle/>
          <a:p>
            <a:pPr defTabSz="759459">
              <a:defRPr sz="9384"/>
            </a:pPr>
            <a:r>
              <a:t>LeChatelier’s Principle and NH</a:t>
            </a:r>
            <a:r>
              <a:rPr baseline="-5999"/>
              <a:t>3</a:t>
            </a:r>
            <a:r>
              <a:t> Synthesis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Naturally Occurring Nitrogen Fixation"/>
          <p:cNvSpPr txBox="1"/>
          <p:nvPr>
            <p:ph type="ctrTitle"/>
          </p:nvPr>
        </p:nvSpPr>
        <p:spPr>
          <a:xfrm>
            <a:off x="610113" y="211700"/>
            <a:ext cx="23163774" cy="1587501"/>
          </a:xfrm>
          <a:prstGeom prst="rect">
            <a:avLst/>
          </a:prstGeom>
        </p:spPr>
        <p:txBody>
          <a:bodyPr/>
          <a:lstStyle>
            <a:lvl1pPr>
              <a:defRPr sz="9400"/>
            </a:lvl1pPr>
          </a:lstStyle>
          <a:p>
            <a:pPr/>
            <a:r>
              <a:t>Naturally Occurring Nitrogen Fixation</a:t>
            </a:r>
          </a:p>
        </p:txBody>
      </p:sp>
      <p:grpSp>
        <p:nvGrpSpPr>
          <p:cNvPr id="134" name="Group"/>
          <p:cNvGrpSpPr/>
          <p:nvPr/>
        </p:nvGrpSpPr>
        <p:grpSpPr>
          <a:xfrm>
            <a:off x="343046" y="2316784"/>
            <a:ext cx="23697908" cy="11114432"/>
            <a:chOff x="0" y="0"/>
            <a:chExt cx="23697906" cy="11114430"/>
          </a:xfrm>
        </p:grpSpPr>
        <p:sp>
          <p:nvSpPr>
            <p:cNvPr id="132" name="Nitrogen is abundant as N2(g) in the earth’s atmosphere (78%)…"/>
            <p:cNvSpPr txBox="1"/>
            <p:nvPr/>
          </p:nvSpPr>
          <p:spPr>
            <a:xfrm>
              <a:off x="0" y="0"/>
              <a:ext cx="23697907" cy="111144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marL="714374" indent="-714374" algn="l">
                <a:buSzPct val="125000"/>
                <a:buChar char="•"/>
                <a:defRPr b="0" sz="6600"/>
              </a:pPr>
              <a:r>
                <a:t>Nitrogen is abundant as N</a:t>
              </a:r>
              <a:r>
                <a:rPr baseline="-5999"/>
                <a:t>2</a:t>
              </a:r>
              <a:r>
                <a:t>(g) in the earth’s atmosphere (78%) </a:t>
              </a:r>
            </a:p>
            <a:p>
              <a:pPr marL="714374" indent="-714374" algn="l">
                <a:buSzPct val="125000"/>
                <a:buChar char="•"/>
                <a:defRPr b="0" sz="6600"/>
              </a:pPr>
              <a:r>
                <a:t>N</a:t>
              </a:r>
              <a:r>
                <a:rPr baseline="-5999"/>
                <a:t>2</a:t>
              </a:r>
              <a:r>
                <a:t> has a strong triple bond not easily broken</a:t>
              </a:r>
            </a:p>
            <a:p>
              <a:pPr marL="714374" indent="-714374" algn="l">
                <a:buSzPct val="125000"/>
                <a:buChar char="•"/>
                <a:defRPr b="0" sz="6600"/>
              </a:pPr>
              <a:r>
                <a:t>Nitrogen is accessible to organisms as a nutrient only when it is “fixed”, i.e. converted to nitrates (NO</a:t>
              </a:r>
              <a:r>
                <a:rPr baseline="-5999"/>
                <a:t>3</a:t>
              </a:r>
              <a:r>
                <a:rPr baseline="31999"/>
                <a:t>–</a:t>
              </a:r>
              <a:r>
                <a:t>), nitrites (NO</a:t>
              </a:r>
              <a:r>
                <a:rPr baseline="-5999"/>
                <a:t>2</a:t>
              </a:r>
              <a:r>
                <a:rPr baseline="31999"/>
                <a:t>–</a:t>
              </a:r>
              <a:r>
                <a:t>), ammonium (NH</a:t>
              </a:r>
              <a:r>
                <a:rPr baseline="-5999"/>
                <a:t>4</a:t>
              </a:r>
              <a:r>
                <a:rPr baseline="31999"/>
                <a:t>+</a:t>
              </a:r>
              <a:r>
                <a:t>) compounds, and ammonia (NH</a:t>
              </a:r>
              <a:r>
                <a:rPr baseline="-5999"/>
                <a:t>3</a:t>
              </a:r>
              <a:r>
                <a:t>)</a:t>
              </a:r>
            </a:p>
            <a:p>
              <a:pPr marL="714374" indent="-714374" algn="l">
                <a:buSzPct val="125000"/>
                <a:buChar char="•"/>
                <a:defRPr b="0" sz="6600"/>
              </a:pPr>
              <a:r>
                <a:t>Lightning causes N</a:t>
              </a:r>
              <a:r>
                <a:rPr baseline="-5999"/>
                <a:t>2</a:t>
              </a:r>
              <a:r>
                <a:t>(g) and O</a:t>
              </a:r>
              <a:r>
                <a:rPr baseline="-5999"/>
                <a:t>2</a:t>
              </a:r>
              <a:r>
                <a:t>(g) to form NO(g)</a:t>
              </a:r>
              <a:br/>
              <a:r>
                <a:t>which eventually forms nitrates (NO</a:t>
              </a:r>
              <a:r>
                <a:rPr baseline="-5999"/>
                <a:t>3</a:t>
              </a:r>
              <a:r>
                <a:rPr baseline="31999"/>
                <a:t>–</a:t>
              </a:r>
              <a:r>
                <a:t>) and nitrites (NO</a:t>
              </a:r>
              <a:r>
                <a:rPr baseline="-5999"/>
                <a:t>2</a:t>
              </a:r>
              <a:r>
                <a:rPr baseline="31999"/>
                <a:t>–</a:t>
              </a:r>
              <a:r>
                <a:t>)</a:t>
              </a:r>
            </a:p>
            <a:p>
              <a:pPr marL="714374" indent="-714374" algn="l">
                <a:buSzPct val="125000"/>
                <a:buChar char="•"/>
                <a:defRPr b="0" sz="6600"/>
              </a:pPr>
              <a:r>
                <a:t>Nitrogen can also be fixed by bacteria and archaebacteria in soils; nitrogen fixing bacteria are associated with the roots of legumes</a:t>
              </a:r>
            </a:p>
          </p:txBody>
        </p:sp>
        <p:pic>
          <p:nvPicPr>
            <p:cNvPr id="133" name="Image" descr="Image"/>
            <p:cNvPicPr>
              <a:picLocks noChangeAspect="1"/>
            </p:cNvPicPr>
            <p:nvPr/>
          </p:nvPicPr>
          <p:blipFill>
            <a:blip r:embed="rId2">
              <a:extLst/>
            </a:blip>
            <a:stretch>
              <a:fillRect/>
            </a:stretch>
          </p:blipFill>
          <p:spPr>
            <a:xfrm>
              <a:off x="18896152" y="1984087"/>
              <a:ext cx="2578101" cy="104140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Image Gallery" descr="Image Gallery"/>
          <p:cNvPicPr>
            <a:picLocks noChangeAspect="1"/>
          </p:cNvPicPr>
          <p:nvPr/>
        </p:nvPicPr>
        <p:blipFill>
          <a:blip r:embed="rId2">
            <a:extLst/>
          </a:blip>
          <a:stretch>
            <a:fillRect/>
          </a:stretch>
        </p:blipFill>
        <p:spPr>
          <a:xfrm>
            <a:off x="2992299" y="5573"/>
            <a:ext cx="18273139" cy="1370485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Haber–Bosch Nitrogen Fixation"/>
          <p:cNvSpPr txBox="1"/>
          <p:nvPr>
            <p:ph type="ctrTitle"/>
          </p:nvPr>
        </p:nvSpPr>
        <p:spPr>
          <a:xfrm>
            <a:off x="1235174" y="180776"/>
            <a:ext cx="21913652" cy="1787724"/>
          </a:xfrm>
          <a:prstGeom prst="rect">
            <a:avLst/>
          </a:prstGeom>
        </p:spPr>
        <p:txBody>
          <a:bodyPr/>
          <a:lstStyle/>
          <a:p>
            <a:pPr/>
            <a:r>
              <a:t>Haber–Bosch Nitrogen Fixation</a:t>
            </a:r>
          </a:p>
        </p:txBody>
      </p:sp>
      <p:sp>
        <p:nvSpPr>
          <p:cNvPr id="139" name="Today 175 million tonnes of NH3 are produced…"/>
          <p:cNvSpPr txBox="1"/>
          <p:nvPr/>
        </p:nvSpPr>
        <p:spPr>
          <a:xfrm>
            <a:off x="361050" y="2168778"/>
            <a:ext cx="23661900" cy="84640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6875" indent="-396875" algn="l">
              <a:buSzPct val="125000"/>
              <a:buChar char="•"/>
              <a:defRPr b="0" sz="5500"/>
            </a:pPr>
            <a:r>
              <a:t>Today 175 million tonnes of NH</a:t>
            </a:r>
            <a:r>
              <a:rPr baseline="-5999"/>
              <a:t>3</a:t>
            </a:r>
            <a:r>
              <a:t> are produced</a:t>
            </a:r>
          </a:p>
          <a:p>
            <a:pPr marL="396875" indent="-396875" algn="l">
              <a:buSzPct val="125000"/>
              <a:buChar char="•"/>
              <a:defRPr b="0" sz="5500"/>
            </a:pPr>
            <a:r>
              <a:t>About half of the nitrogen found in living </a:t>
            </a:r>
            <a:br/>
            <a:r>
              <a:t>systems is fixed by this method</a:t>
            </a:r>
          </a:p>
          <a:p>
            <a:pPr marL="396875" indent="-396875" algn="l">
              <a:buSzPct val="125000"/>
              <a:buChar char="•"/>
              <a:defRPr b="0" sz="5500"/>
            </a:pPr>
            <a:r>
              <a:t>The main use is as nitrogen containing fertilizers: </a:t>
            </a:r>
            <a:br/>
            <a:r>
              <a:t>ammonia, nitrates, urea</a:t>
            </a:r>
          </a:p>
          <a:p>
            <a:pPr marL="396875" indent="-396875" algn="l">
              <a:buSzPct val="125000"/>
              <a:buChar char="•"/>
              <a:defRPr b="0" sz="5500"/>
            </a:pPr>
            <a:r>
              <a:t>The second main use of ammonia is in the </a:t>
            </a:r>
            <a:br/>
            <a:r>
              <a:t>production of explosives. Nitric acid produced </a:t>
            </a:r>
            <a:br/>
            <a:r>
              <a:t>from ammonia is used to add nitrate groups to organic compounds to make TNT and nitroglycerin (dynamite). This was Haber’s interest during World War 1.</a:t>
            </a:r>
          </a:p>
        </p:txBody>
      </p:sp>
      <p:pic>
        <p:nvPicPr>
          <p:cNvPr id="140" name="Image" descr="Image"/>
          <p:cNvPicPr>
            <a:picLocks noChangeAspect="1"/>
          </p:cNvPicPr>
          <p:nvPr/>
        </p:nvPicPr>
        <p:blipFill>
          <a:blip r:embed="rId2">
            <a:extLst/>
          </a:blip>
          <a:stretch>
            <a:fillRect/>
          </a:stretch>
        </p:blipFill>
        <p:spPr>
          <a:xfrm>
            <a:off x="16193387" y="2165753"/>
            <a:ext cx="8082257" cy="5729832"/>
          </a:xfrm>
          <a:prstGeom prst="rect">
            <a:avLst/>
          </a:prstGeom>
          <a:ln w="12700">
            <a:miter lim="400000"/>
          </a:ln>
        </p:spPr>
      </p:pic>
      <p:sp>
        <p:nvSpPr>
          <p:cNvPr id="141" name="2C3H5N3O9(l) → 5H2O(g) + 6CO2(g) + 3N2(g) + 1⁄2O2(g)…"/>
          <p:cNvSpPr txBox="1"/>
          <p:nvPr/>
        </p:nvSpPr>
        <p:spPr>
          <a:xfrm>
            <a:off x="1713092" y="11169087"/>
            <a:ext cx="20593597" cy="2045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4300"/>
            </a:pPr>
            <a:r>
              <a:t>2C</a:t>
            </a:r>
            <a:r>
              <a:rPr baseline="-5999"/>
              <a:t>3</a:t>
            </a:r>
            <a:r>
              <a:t>H</a:t>
            </a:r>
            <a:r>
              <a:rPr baseline="-5999"/>
              <a:t>5</a:t>
            </a:r>
            <a:r>
              <a:t>N</a:t>
            </a:r>
            <a:r>
              <a:rPr baseline="-5999"/>
              <a:t>3</a:t>
            </a:r>
            <a:r>
              <a:t>O</a:t>
            </a:r>
            <a:r>
              <a:rPr baseline="-5999"/>
              <a:t>9</a:t>
            </a:r>
            <a:r>
              <a:t>(l) → 5H</a:t>
            </a:r>
            <a:r>
              <a:rPr baseline="-5999"/>
              <a:t>2</a:t>
            </a:r>
            <a:r>
              <a:t>O(g) + 6CO</a:t>
            </a:r>
            <a:r>
              <a:rPr baseline="-5999"/>
              <a:t>2</a:t>
            </a:r>
            <a:r>
              <a:t>(g) + 3N</a:t>
            </a:r>
            <a:r>
              <a:rPr baseline="-5999"/>
              <a:t>2</a:t>
            </a:r>
            <a:r>
              <a:t>(g) + 1⁄2O</a:t>
            </a:r>
            <a:r>
              <a:rPr baseline="-5999"/>
              <a:t>2</a:t>
            </a:r>
            <a:r>
              <a:t>(g)</a:t>
            </a:r>
          </a:p>
          <a:p>
            <a:pPr algn="l" defTabSz="457200">
              <a:defRPr b="0" sz="4300"/>
            </a:pPr>
          </a:p>
          <a:p>
            <a:pPr algn="l" defTabSz="457200">
              <a:defRPr b="0" sz="4300"/>
            </a:pPr>
            <a:r>
              <a:t>     ∆H = –1414 kJ/mol (highly exothermic) and produces 7.25 moles of gas per mole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Ammonia and World Population"/>
          <p:cNvSpPr txBox="1"/>
          <p:nvPr>
            <p:ph type="ctrTitle"/>
          </p:nvPr>
        </p:nvSpPr>
        <p:spPr>
          <a:xfrm>
            <a:off x="1628130" y="408979"/>
            <a:ext cx="21127740" cy="1813521"/>
          </a:xfrm>
          <a:prstGeom prst="rect">
            <a:avLst/>
          </a:prstGeom>
        </p:spPr>
        <p:txBody>
          <a:bodyPr/>
          <a:lstStyle>
            <a:lvl1pPr>
              <a:defRPr sz="10300"/>
            </a:lvl1pPr>
          </a:lstStyle>
          <a:p>
            <a:pPr/>
            <a:r>
              <a:t>Ammonia and World Population</a:t>
            </a:r>
          </a:p>
        </p:txBody>
      </p:sp>
      <p:sp>
        <p:nvSpPr>
          <p:cNvPr id="144" name="Late 19th century scientist feared that the available fixed nitrogen from bat and seabird guano and salt peter (KNO3) mineral deposits would run out and agriculture could not support the growing human population, then under 2 billion"/>
          <p:cNvSpPr txBox="1"/>
          <p:nvPr/>
        </p:nvSpPr>
        <p:spPr>
          <a:xfrm>
            <a:off x="736600" y="2777134"/>
            <a:ext cx="16955676" cy="29801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6874" indent="-396874" algn="l">
              <a:buSzPct val="125000"/>
              <a:buChar char="•"/>
              <a:defRPr b="0" sz="4800"/>
            </a:pPr>
            <a:r>
              <a:t>Late 19th century scientist feared that the available fixed nitrogen from bat and seabird guano and salt peter (KNO</a:t>
            </a:r>
            <a:r>
              <a:rPr baseline="-5999" sz="4700"/>
              <a:t>3</a:t>
            </a:r>
            <a:r>
              <a:t>) mineral deposits would run out and agriculture could not support the growing human population, then under 2 billion</a:t>
            </a:r>
          </a:p>
        </p:txBody>
      </p:sp>
      <p:pic>
        <p:nvPicPr>
          <p:cNvPr id="145" name="Image" descr="Image"/>
          <p:cNvPicPr>
            <a:picLocks noChangeAspect="1"/>
          </p:cNvPicPr>
          <p:nvPr/>
        </p:nvPicPr>
        <p:blipFill>
          <a:blip r:embed="rId2">
            <a:extLst/>
          </a:blip>
          <a:stretch>
            <a:fillRect/>
          </a:stretch>
        </p:blipFill>
        <p:spPr>
          <a:xfrm>
            <a:off x="18325140" y="2819399"/>
            <a:ext cx="6064593" cy="4032310"/>
          </a:xfrm>
          <a:prstGeom prst="rect">
            <a:avLst/>
          </a:prstGeom>
          <a:ln w="12700">
            <a:miter lim="400000"/>
          </a:ln>
        </p:spPr>
      </p:pic>
      <p:pic>
        <p:nvPicPr>
          <p:cNvPr id="146" name="Image" descr="Image"/>
          <p:cNvPicPr>
            <a:picLocks noChangeAspect="1"/>
          </p:cNvPicPr>
          <p:nvPr/>
        </p:nvPicPr>
        <p:blipFill>
          <a:blip r:embed="rId3">
            <a:extLst/>
          </a:blip>
          <a:stretch>
            <a:fillRect/>
          </a:stretch>
        </p:blipFill>
        <p:spPr>
          <a:xfrm>
            <a:off x="797446" y="5981699"/>
            <a:ext cx="6064593" cy="6769778"/>
          </a:xfrm>
          <a:prstGeom prst="rect">
            <a:avLst/>
          </a:prstGeom>
          <a:ln w="12700">
            <a:miter lim="400000"/>
          </a:ln>
        </p:spPr>
      </p:pic>
      <p:sp>
        <p:nvSpPr>
          <p:cNvPr id="147" name="Today were nearly 8 billion in number largely due to increased food production through the “green revolution”, a combination of higher yield crops, pesticides, and fertilizers produced via the Haber-Bosch process."/>
          <p:cNvSpPr txBox="1"/>
          <p:nvPr/>
        </p:nvSpPr>
        <p:spPr>
          <a:xfrm>
            <a:off x="7746999" y="7924858"/>
            <a:ext cx="15679922" cy="3704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6874" indent="-396874" algn="l">
              <a:buSzPct val="125000"/>
              <a:buChar char="•"/>
              <a:defRPr b="0" sz="4800"/>
            </a:pPr>
            <a:r>
              <a:t>Today were nearly 8 billion in number largely due to</a:t>
            </a:r>
            <a:br/>
            <a:r>
              <a:t>increased food production through the “green revolution”, a combination of higher yield crops, pesticides, and fertilizers produced via the Haber-Bosch process.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2">
            <a:extLst/>
          </a:blip>
          <a:srcRect l="0" t="3785" r="0" b="23923"/>
          <a:stretch>
            <a:fillRect/>
          </a:stretch>
        </p:blipFill>
        <p:spPr>
          <a:xfrm>
            <a:off x="6276716" y="2972196"/>
            <a:ext cx="7798974" cy="3301285"/>
          </a:xfrm>
          <a:prstGeom prst="rect">
            <a:avLst/>
          </a:prstGeom>
          <a:ln w="12700">
            <a:miter lim="400000"/>
          </a:ln>
        </p:spPr>
      </p:pic>
      <p:pic>
        <p:nvPicPr>
          <p:cNvPr id="150" name="Image" descr="Image"/>
          <p:cNvPicPr>
            <a:picLocks noChangeAspect="1"/>
          </p:cNvPicPr>
          <p:nvPr/>
        </p:nvPicPr>
        <p:blipFill>
          <a:blip r:embed="rId3">
            <a:extLst/>
          </a:blip>
          <a:srcRect l="3110" t="3727" r="2450" b="2132"/>
          <a:stretch>
            <a:fillRect/>
          </a:stretch>
        </p:blipFill>
        <p:spPr>
          <a:xfrm>
            <a:off x="13270768" y="455381"/>
            <a:ext cx="11035465" cy="7311983"/>
          </a:xfrm>
          <a:custGeom>
            <a:avLst/>
            <a:gdLst/>
            <a:ahLst/>
            <a:cxnLst>
              <a:cxn ang="0">
                <a:pos x="wd2" y="hd2"/>
              </a:cxn>
              <a:cxn ang="5400000">
                <a:pos x="wd2" y="hd2"/>
              </a:cxn>
              <a:cxn ang="10800000">
                <a:pos x="wd2" y="hd2"/>
              </a:cxn>
              <a:cxn ang="16200000">
                <a:pos x="wd2" y="hd2"/>
              </a:cxn>
            </a:cxnLst>
            <a:rect l="0" t="0" r="r" b="b"/>
            <a:pathLst>
              <a:path w="21514" h="21571" fill="norm" stroke="1" extrusionOk="0">
                <a:moveTo>
                  <a:pt x="2089" y="1"/>
                </a:moveTo>
                <a:cubicBezTo>
                  <a:pt x="2064" y="6"/>
                  <a:pt x="2038" y="33"/>
                  <a:pt x="2001" y="83"/>
                </a:cubicBezTo>
                <a:cubicBezTo>
                  <a:pt x="1918" y="198"/>
                  <a:pt x="1903" y="198"/>
                  <a:pt x="1843" y="89"/>
                </a:cubicBezTo>
                <a:cubicBezTo>
                  <a:pt x="1783" y="-20"/>
                  <a:pt x="1772" y="-19"/>
                  <a:pt x="1728" y="99"/>
                </a:cubicBezTo>
                <a:cubicBezTo>
                  <a:pt x="1683" y="223"/>
                  <a:pt x="1677" y="222"/>
                  <a:pt x="1615" y="96"/>
                </a:cubicBezTo>
                <a:cubicBezTo>
                  <a:pt x="1557" y="-25"/>
                  <a:pt x="1540" y="-27"/>
                  <a:pt x="1443" y="76"/>
                </a:cubicBezTo>
                <a:cubicBezTo>
                  <a:pt x="1371" y="152"/>
                  <a:pt x="1291" y="172"/>
                  <a:pt x="1202" y="135"/>
                </a:cubicBezTo>
                <a:cubicBezTo>
                  <a:pt x="1035" y="65"/>
                  <a:pt x="772" y="72"/>
                  <a:pt x="756" y="147"/>
                </a:cubicBezTo>
                <a:cubicBezTo>
                  <a:pt x="749" y="179"/>
                  <a:pt x="743" y="289"/>
                  <a:pt x="743" y="393"/>
                </a:cubicBezTo>
                <a:cubicBezTo>
                  <a:pt x="743" y="557"/>
                  <a:pt x="766" y="583"/>
                  <a:pt x="907" y="583"/>
                </a:cubicBezTo>
                <a:cubicBezTo>
                  <a:pt x="1123" y="583"/>
                  <a:pt x="1320" y="783"/>
                  <a:pt x="1243" y="924"/>
                </a:cubicBezTo>
                <a:cubicBezTo>
                  <a:pt x="1179" y="1041"/>
                  <a:pt x="981" y="1026"/>
                  <a:pt x="878" y="897"/>
                </a:cubicBezTo>
                <a:cubicBezTo>
                  <a:pt x="778" y="772"/>
                  <a:pt x="699" y="941"/>
                  <a:pt x="741" y="1188"/>
                </a:cubicBezTo>
                <a:cubicBezTo>
                  <a:pt x="770" y="1361"/>
                  <a:pt x="799" y="1378"/>
                  <a:pt x="1080" y="1397"/>
                </a:cubicBezTo>
                <a:cubicBezTo>
                  <a:pt x="1250" y="1408"/>
                  <a:pt x="1401" y="1383"/>
                  <a:pt x="1419" y="1341"/>
                </a:cubicBezTo>
                <a:cubicBezTo>
                  <a:pt x="1440" y="1288"/>
                  <a:pt x="1482" y="1289"/>
                  <a:pt x="1547" y="1342"/>
                </a:cubicBezTo>
                <a:cubicBezTo>
                  <a:pt x="1657" y="1431"/>
                  <a:pt x="1989" y="1415"/>
                  <a:pt x="2028" y="1319"/>
                </a:cubicBezTo>
                <a:cubicBezTo>
                  <a:pt x="2042" y="1285"/>
                  <a:pt x="2080" y="1288"/>
                  <a:pt x="2112" y="1326"/>
                </a:cubicBezTo>
                <a:cubicBezTo>
                  <a:pt x="2144" y="1365"/>
                  <a:pt x="2289" y="1396"/>
                  <a:pt x="2435" y="1396"/>
                </a:cubicBezTo>
                <a:cubicBezTo>
                  <a:pt x="2580" y="1395"/>
                  <a:pt x="2714" y="1416"/>
                  <a:pt x="2731" y="1442"/>
                </a:cubicBezTo>
                <a:cubicBezTo>
                  <a:pt x="2816" y="1571"/>
                  <a:pt x="3046" y="1387"/>
                  <a:pt x="3046" y="1189"/>
                </a:cubicBezTo>
                <a:cubicBezTo>
                  <a:pt x="3046" y="1018"/>
                  <a:pt x="2967" y="925"/>
                  <a:pt x="2920" y="1041"/>
                </a:cubicBezTo>
                <a:cubicBezTo>
                  <a:pt x="2898" y="1095"/>
                  <a:pt x="2855" y="1080"/>
                  <a:pt x="2792" y="994"/>
                </a:cubicBezTo>
                <a:cubicBezTo>
                  <a:pt x="2741" y="923"/>
                  <a:pt x="2711" y="833"/>
                  <a:pt x="2727" y="794"/>
                </a:cubicBezTo>
                <a:cubicBezTo>
                  <a:pt x="2777" y="671"/>
                  <a:pt x="2968" y="596"/>
                  <a:pt x="3031" y="673"/>
                </a:cubicBezTo>
                <a:cubicBezTo>
                  <a:pt x="3065" y="714"/>
                  <a:pt x="3121" y="720"/>
                  <a:pt x="3156" y="687"/>
                </a:cubicBezTo>
                <a:cubicBezTo>
                  <a:pt x="3238" y="610"/>
                  <a:pt x="3395" y="593"/>
                  <a:pt x="3421" y="658"/>
                </a:cubicBezTo>
                <a:cubicBezTo>
                  <a:pt x="3460" y="753"/>
                  <a:pt x="4233" y="696"/>
                  <a:pt x="4316" y="591"/>
                </a:cubicBezTo>
                <a:cubicBezTo>
                  <a:pt x="4384" y="507"/>
                  <a:pt x="4401" y="508"/>
                  <a:pt x="4426" y="604"/>
                </a:cubicBezTo>
                <a:cubicBezTo>
                  <a:pt x="4447" y="689"/>
                  <a:pt x="4527" y="715"/>
                  <a:pt x="4740" y="705"/>
                </a:cubicBezTo>
                <a:cubicBezTo>
                  <a:pt x="4896" y="698"/>
                  <a:pt x="5054" y="664"/>
                  <a:pt x="5091" y="629"/>
                </a:cubicBezTo>
                <a:cubicBezTo>
                  <a:pt x="5130" y="592"/>
                  <a:pt x="5207" y="604"/>
                  <a:pt x="5274" y="658"/>
                </a:cubicBezTo>
                <a:cubicBezTo>
                  <a:pt x="5354" y="723"/>
                  <a:pt x="5416" y="728"/>
                  <a:pt x="5479" y="674"/>
                </a:cubicBezTo>
                <a:cubicBezTo>
                  <a:pt x="5537" y="626"/>
                  <a:pt x="5614" y="623"/>
                  <a:pt x="5691" y="667"/>
                </a:cubicBezTo>
                <a:cubicBezTo>
                  <a:pt x="5770" y="713"/>
                  <a:pt x="5835" y="710"/>
                  <a:pt x="5877" y="657"/>
                </a:cubicBezTo>
                <a:cubicBezTo>
                  <a:pt x="5919" y="605"/>
                  <a:pt x="5952" y="602"/>
                  <a:pt x="5972" y="650"/>
                </a:cubicBezTo>
                <a:cubicBezTo>
                  <a:pt x="6002" y="724"/>
                  <a:pt x="6388" y="703"/>
                  <a:pt x="6440" y="625"/>
                </a:cubicBezTo>
                <a:cubicBezTo>
                  <a:pt x="6455" y="602"/>
                  <a:pt x="6494" y="618"/>
                  <a:pt x="6528" y="660"/>
                </a:cubicBezTo>
                <a:cubicBezTo>
                  <a:pt x="6566" y="708"/>
                  <a:pt x="6633" y="711"/>
                  <a:pt x="6707" y="670"/>
                </a:cubicBezTo>
                <a:cubicBezTo>
                  <a:pt x="6775" y="632"/>
                  <a:pt x="6876" y="631"/>
                  <a:pt x="6941" y="667"/>
                </a:cubicBezTo>
                <a:cubicBezTo>
                  <a:pt x="7014" y="709"/>
                  <a:pt x="7090" y="700"/>
                  <a:pt x="7150" y="643"/>
                </a:cubicBezTo>
                <a:cubicBezTo>
                  <a:pt x="7223" y="574"/>
                  <a:pt x="7261" y="576"/>
                  <a:pt x="7321" y="651"/>
                </a:cubicBezTo>
                <a:cubicBezTo>
                  <a:pt x="7365" y="706"/>
                  <a:pt x="7425" y="721"/>
                  <a:pt x="7462" y="686"/>
                </a:cubicBezTo>
                <a:cubicBezTo>
                  <a:pt x="7571" y="583"/>
                  <a:pt x="7712" y="576"/>
                  <a:pt x="7787" y="670"/>
                </a:cubicBezTo>
                <a:cubicBezTo>
                  <a:pt x="7839" y="736"/>
                  <a:pt x="7871" y="736"/>
                  <a:pt x="7914" y="672"/>
                </a:cubicBezTo>
                <a:cubicBezTo>
                  <a:pt x="7954" y="611"/>
                  <a:pt x="7990" y="610"/>
                  <a:pt x="8035" y="667"/>
                </a:cubicBezTo>
                <a:cubicBezTo>
                  <a:pt x="8070" y="712"/>
                  <a:pt x="8128" y="720"/>
                  <a:pt x="8163" y="686"/>
                </a:cubicBezTo>
                <a:cubicBezTo>
                  <a:pt x="8249" y="605"/>
                  <a:pt x="8365" y="603"/>
                  <a:pt x="8439" y="683"/>
                </a:cubicBezTo>
                <a:cubicBezTo>
                  <a:pt x="8543" y="794"/>
                  <a:pt x="8611" y="655"/>
                  <a:pt x="8592" y="368"/>
                </a:cubicBezTo>
                <a:lnTo>
                  <a:pt x="8574" y="91"/>
                </a:lnTo>
                <a:lnTo>
                  <a:pt x="8168" y="76"/>
                </a:lnTo>
                <a:cubicBezTo>
                  <a:pt x="7850" y="64"/>
                  <a:pt x="7755" y="86"/>
                  <a:pt x="7733" y="173"/>
                </a:cubicBezTo>
                <a:cubicBezTo>
                  <a:pt x="7713" y="254"/>
                  <a:pt x="7681" y="264"/>
                  <a:pt x="7616" y="212"/>
                </a:cubicBezTo>
                <a:cubicBezTo>
                  <a:pt x="7426" y="58"/>
                  <a:pt x="7277" y="19"/>
                  <a:pt x="7277" y="123"/>
                </a:cubicBezTo>
                <a:cubicBezTo>
                  <a:pt x="7277" y="249"/>
                  <a:pt x="7205" y="303"/>
                  <a:pt x="7141" y="226"/>
                </a:cubicBezTo>
                <a:cubicBezTo>
                  <a:pt x="7106" y="184"/>
                  <a:pt x="6945" y="155"/>
                  <a:pt x="6783" y="162"/>
                </a:cubicBezTo>
                <a:cubicBezTo>
                  <a:pt x="6597" y="169"/>
                  <a:pt x="6482" y="141"/>
                  <a:pt x="6467" y="84"/>
                </a:cubicBezTo>
                <a:cubicBezTo>
                  <a:pt x="6451" y="18"/>
                  <a:pt x="6406" y="23"/>
                  <a:pt x="6297" y="105"/>
                </a:cubicBezTo>
                <a:cubicBezTo>
                  <a:pt x="6168" y="203"/>
                  <a:pt x="6133" y="202"/>
                  <a:pt x="6001" y="103"/>
                </a:cubicBezTo>
                <a:cubicBezTo>
                  <a:pt x="5902" y="29"/>
                  <a:pt x="5840" y="16"/>
                  <a:pt x="5819" y="68"/>
                </a:cubicBezTo>
                <a:cubicBezTo>
                  <a:pt x="5801" y="113"/>
                  <a:pt x="5674" y="132"/>
                  <a:pt x="5517" y="112"/>
                </a:cubicBezTo>
                <a:cubicBezTo>
                  <a:pt x="5329" y="89"/>
                  <a:pt x="5231" y="109"/>
                  <a:pt x="5192" y="180"/>
                </a:cubicBezTo>
                <a:cubicBezTo>
                  <a:pt x="5157" y="243"/>
                  <a:pt x="5115" y="257"/>
                  <a:pt x="5080" y="215"/>
                </a:cubicBezTo>
                <a:cubicBezTo>
                  <a:pt x="5049" y="178"/>
                  <a:pt x="4945" y="157"/>
                  <a:pt x="4849" y="167"/>
                </a:cubicBezTo>
                <a:cubicBezTo>
                  <a:pt x="4749" y="178"/>
                  <a:pt x="4638" y="138"/>
                  <a:pt x="4590" y="75"/>
                </a:cubicBezTo>
                <a:cubicBezTo>
                  <a:pt x="4515" y="-24"/>
                  <a:pt x="4496" y="-19"/>
                  <a:pt x="4417" y="119"/>
                </a:cubicBezTo>
                <a:cubicBezTo>
                  <a:pt x="4348" y="242"/>
                  <a:pt x="4314" y="255"/>
                  <a:pt x="4258" y="186"/>
                </a:cubicBezTo>
                <a:cubicBezTo>
                  <a:pt x="4203" y="117"/>
                  <a:pt x="4177" y="129"/>
                  <a:pt x="4136" y="240"/>
                </a:cubicBezTo>
                <a:cubicBezTo>
                  <a:pt x="4088" y="371"/>
                  <a:pt x="4079" y="372"/>
                  <a:pt x="4022" y="253"/>
                </a:cubicBezTo>
                <a:cubicBezTo>
                  <a:pt x="3973" y="153"/>
                  <a:pt x="3933" y="141"/>
                  <a:pt x="3834" y="198"/>
                </a:cubicBezTo>
                <a:cubicBezTo>
                  <a:pt x="3764" y="238"/>
                  <a:pt x="3693" y="249"/>
                  <a:pt x="3676" y="222"/>
                </a:cubicBezTo>
                <a:cubicBezTo>
                  <a:pt x="3622" y="141"/>
                  <a:pt x="3479" y="134"/>
                  <a:pt x="3419" y="208"/>
                </a:cubicBezTo>
                <a:cubicBezTo>
                  <a:pt x="3382" y="255"/>
                  <a:pt x="3332" y="228"/>
                  <a:pt x="3272" y="129"/>
                </a:cubicBezTo>
                <a:cubicBezTo>
                  <a:pt x="3206" y="19"/>
                  <a:pt x="3164" y="0"/>
                  <a:pt x="3118" y="57"/>
                </a:cubicBezTo>
                <a:cubicBezTo>
                  <a:pt x="3083" y="101"/>
                  <a:pt x="2980" y="144"/>
                  <a:pt x="2888" y="153"/>
                </a:cubicBezTo>
                <a:cubicBezTo>
                  <a:pt x="2796" y="163"/>
                  <a:pt x="2694" y="196"/>
                  <a:pt x="2661" y="227"/>
                </a:cubicBezTo>
                <a:cubicBezTo>
                  <a:pt x="2629" y="258"/>
                  <a:pt x="2590" y="254"/>
                  <a:pt x="2576" y="218"/>
                </a:cubicBezTo>
                <a:cubicBezTo>
                  <a:pt x="2561" y="182"/>
                  <a:pt x="2479" y="149"/>
                  <a:pt x="2394" y="145"/>
                </a:cubicBezTo>
                <a:cubicBezTo>
                  <a:pt x="2308" y="141"/>
                  <a:pt x="2205" y="98"/>
                  <a:pt x="2166" y="48"/>
                </a:cubicBezTo>
                <a:cubicBezTo>
                  <a:pt x="2137" y="12"/>
                  <a:pt x="2114" y="-4"/>
                  <a:pt x="2089" y="1"/>
                </a:cubicBezTo>
                <a:close/>
                <a:moveTo>
                  <a:pt x="2043" y="2565"/>
                </a:moveTo>
                <a:cubicBezTo>
                  <a:pt x="2032" y="2587"/>
                  <a:pt x="2030" y="2657"/>
                  <a:pt x="2024" y="2797"/>
                </a:cubicBezTo>
                <a:cubicBezTo>
                  <a:pt x="2018" y="2939"/>
                  <a:pt x="2036" y="2995"/>
                  <a:pt x="2079" y="2970"/>
                </a:cubicBezTo>
                <a:cubicBezTo>
                  <a:pt x="2114" y="2950"/>
                  <a:pt x="2152" y="2957"/>
                  <a:pt x="2164" y="2987"/>
                </a:cubicBezTo>
                <a:cubicBezTo>
                  <a:pt x="2183" y="3032"/>
                  <a:pt x="2499" y="3049"/>
                  <a:pt x="2678" y="3014"/>
                </a:cubicBezTo>
                <a:cubicBezTo>
                  <a:pt x="2709" y="3007"/>
                  <a:pt x="2746" y="2935"/>
                  <a:pt x="2761" y="2852"/>
                </a:cubicBezTo>
                <a:cubicBezTo>
                  <a:pt x="2789" y="2690"/>
                  <a:pt x="2708" y="2658"/>
                  <a:pt x="2356" y="2695"/>
                </a:cubicBezTo>
                <a:cubicBezTo>
                  <a:pt x="2265" y="2705"/>
                  <a:pt x="2158" y="2672"/>
                  <a:pt x="2118" y="2621"/>
                </a:cubicBezTo>
                <a:cubicBezTo>
                  <a:pt x="2076" y="2569"/>
                  <a:pt x="2055" y="2543"/>
                  <a:pt x="2043" y="2565"/>
                </a:cubicBezTo>
                <a:close/>
                <a:moveTo>
                  <a:pt x="18449" y="2583"/>
                </a:moveTo>
                <a:cubicBezTo>
                  <a:pt x="18433" y="2584"/>
                  <a:pt x="18412" y="2600"/>
                  <a:pt x="18388" y="2631"/>
                </a:cubicBezTo>
                <a:cubicBezTo>
                  <a:pt x="18314" y="2723"/>
                  <a:pt x="18294" y="2942"/>
                  <a:pt x="18350" y="3028"/>
                </a:cubicBezTo>
                <a:cubicBezTo>
                  <a:pt x="18369" y="3055"/>
                  <a:pt x="18410" y="3044"/>
                  <a:pt x="18443" y="3003"/>
                </a:cubicBezTo>
                <a:cubicBezTo>
                  <a:pt x="18475" y="2962"/>
                  <a:pt x="18517" y="2952"/>
                  <a:pt x="18536" y="2981"/>
                </a:cubicBezTo>
                <a:cubicBezTo>
                  <a:pt x="18595" y="3070"/>
                  <a:pt x="18739" y="3074"/>
                  <a:pt x="18774" y="2987"/>
                </a:cubicBezTo>
                <a:cubicBezTo>
                  <a:pt x="18832" y="2846"/>
                  <a:pt x="18764" y="2700"/>
                  <a:pt x="18641" y="2700"/>
                </a:cubicBezTo>
                <a:cubicBezTo>
                  <a:pt x="18576" y="2700"/>
                  <a:pt x="18509" y="2665"/>
                  <a:pt x="18491" y="2621"/>
                </a:cubicBezTo>
                <a:cubicBezTo>
                  <a:pt x="18480" y="2594"/>
                  <a:pt x="18466" y="2581"/>
                  <a:pt x="18449" y="2583"/>
                </a:cubicBezTo>
                <a:close/>
                <a:moveTo>
                  <a:pt x="12335" y="2594"/>
                </a:moveTo>
                <a:cubicBezTo>
                  <a:pt x="12311" y="2593"/>
                  <a:pt x="12285" y="2604"/>
                  <a:pt x="12257" y="2626"/>
                </a:cubicBezTo>
                <a:cubicBezTo>
                  <a:pt x="12185" y="2685"/>
                  <a:pt x="11492" y="2679"/>
                  <a:pt x="11333" y="2619"/>
                </a:cubicBezTo>
                <a:cubicBezTo>
                  <a:pt x="11305" y="2609"/>
                  <a:pt x="11240" y="2628"/>
                  <a:pt x="11188" y="2662"/>
                </a:cubicBezTo>
                <a:cubicBezTo>
                  <a:pt x="11131" y="2699"/>
                  <a:pt x="11056" y="2689"/>
                  <a:pt x="10999" y="2635"/>
                </a:cubicBezTo>
                <a:cubicBezTo>
                  <a:pt x="10885" y="2528"/>
                  <a:pt x="10843" y="2636"/>
                  <a:pt x="10867" y="2974"/>
                </a:cubicBezTo>
                <a:cubicBezTo>
                  <a:pt x="10880" y="3156"/>
                  <a:pt x="10862" y="3197"/>
                  <a:pt x="10757" y="3218"/>
                </a:cubicBezTo>
                <a:cubicBezTo>
                  <a:pt x="10688" y="3233"/>
                  <a:pt x="10606" y="3274"/>
                  <a:pt x="10576" y="3312"/>
                </a:cubicBezTo>
                <a:cubicBezTo>
                  <a:pt x="10528" y="3372"/>
                  <a:pt x="1507" y="3417"/>
                  <a:pt x="1294" y="3359"/>
                </a:cubicBezTo>
                <a:cubicBezTo>
                  <a:pt x="1253" y="3348"/>
                  <a:pt x="1196" y="3318"/>
                  <a:pt x="1169" y="3292"/>
                </a:cubicBezTo>
                <a:cubicBezTo>
                  <a:pt x="1141" y="3266"/>
                  <a:pt x="916" y="3244"/>
                  <a:pt x="669" y="3243"/>
                </a:cubicBezTo>
                <a:cubicBezTo>
                  <a:pt x="268" y="3242"/>
                  <a:pt x="211" y="3224"/>
                  <a:pt x="131" y="3076"/>
                </a:cubicBezTo>
                <a:cubicBezTo>
                  <a:pt x="83" y="2985"/>
                  <a:pt x="39" y="2922"/>
                  <a:pt x="35" y="2937"/>
                </a:cubicBezTo>
                <a:cubicBezTo>
                  <a:pt x="0" y="3063"/>
                  <a:pt x="15" y="4347"/>
                  <a:pt x="52" y="4417"/>
                </a:cubicBezTo>
                <a:cubicBezTo>
                  <a:pt x="79" y="4468"/>
                  <a:pt x="88" y="4542"/>
                  <a:pt x="71" y="4582"/>
                </a:cubicBezTo>
                <a:cubicBezTo>
                  <a:pt x="54" y="4623"/>
                  <a:pt x="65" y="4678"/>
                  <a:pt x="94" y="4705"/>
                </a:cubicBezTo>
                <a:cubicBezTo>
                  <a:pt x="131" y="4740"/>
                  <a:pt x="128" y="4790"/>
                  <a:pt x="85" y="4868"/>
                </a:cubicBezTo>
                <a:cubicBezTo>
                  <a:pt x="36" y="4958"/>
                  <a:pt x="37" y="5013"/>
                  <a:pt x="90" y="5141"/>
                </a:cubicBezTo>
                <a:cubicBezTo>
                  <a:pt x="126" y="5229"/>
                  <a:pt x="162" y="5497"/>
                  <a:pt x="169" y="5737"/>
                </a:cubicBezTo>
                <a:cubicBezTo>
                  <a:pt x="177" y="5976"/>
                  <a:pt x="198" y="6208"/>
                  <a:pt x="216" y="6251"/>
                </a:cubicBezTo>
                <a:cubicBezTo>
                  <a:pt x="233" y="6294"/>
                  <a:pt x="226" y="6388"/>
                  <a:pt x="199" y="6460"/>
                </a:cubicBezTo>
                <a:cubicBezTo>
                  <a:pt x="170" y="6541"/>
                  <a:pt x="169" y="6640"/>
                  <a:pt x="197" y="6720"/>
                </a:cubicBezTo>
                <a:cubicBezTo>
                  <a:pt x="225" y="6798"/>
                  <a:pt x="224" y="6867"/>
                  <a:pt x="197" y="6892"/>
                </a:cubicBezTo>
                <a:cubicBezTo>
                  <a:pt x="130" y="6955"/>
                  <a:pt x="193" y="7556"/>
                  <a:pt x="283" y="7712"/>
                </a:cubicBezTo>
                <a:cubicBezTo>
                  <a:pt x="397" y="7910"/>
                  <a:pt x="391" y="10283"/>
                  <a:pt x="276" y="10475"/>
                </a:cubicBezTo>
                <a:cubicBezTo>
                  <a:pt x="197" y="10607"/>
                  <a:pt x="191" y="10758"/>
                  <a:pt x="256" y="10915"/>
                </a:cubicBezTo>
                <a:cubicBezTo>
                  <a:pt x="275" y="10962"/>
                  <a:pt x="256" y="11106"/>
                  <a:pt x="213" y="11235"/>
                </a:cubicBezTo>
                <a:cubicBezTo>
                  <a:pt x="170" y="11365"/>
                  <a:pt x="153" y="11513"/>
                  <a:pt x="175" y="11566"/>
                </a:cubicBezTo>
                <a:cubicBezTo>
                  <a:pt x="228" y="11695"/>
                  <a:pt x="202" y="12861"/>
                  <a:pt x="141" y="13104"/>
                </a:cubicBezTo>
                <a:cubicBezTo>
                  <a:pt x="113" y="13215"/>
                  <a:pt x="69" y="13275"/>
                  <a:pt x="37" y="13245"/>
                </a:cubicBezTo>
                <a:cubicBezTo>
                  <a:pt x="-2" y="13208"/>
                  <a:pt x="-3" y="13235"/>
                  <a:pt x="34" y="13339"/>
                </a:cubicBezTo>
                <a:cubicBezTo>
                  <a:pt x="62" y="13419"/>
                  <a:pt x="68" y="13528"/>
                  <a:pt x="46" y="13580"/>
                </a:cubicBezTo>
                <a:cubicBezTo>
                  <a:pt x="-2" y="13698"/>
                  <a:pt x="7" y="14125"/>
                  <a:pt x="61" y="14256"/>
                </a:cubicBezTo>
                <a:cubicBezTo>
                  <a:pt x="83" y="14309"/>
                  <a:pt x="79" y="14394"/>
                  <a:pt x="52" y="14444"/>
                </a:cubicBezTo>
                <a:cubicBezTo>
                  <a:pt x="19" y="14504"/>
                  <a:pt x="1" y="15108"/>
                  <a:pt x="0" y="15690"/>
                </a:cubicBezTo>
                <a:cubicBezTo>
                  <a:pt x="-2" y="16272"/>
                  <a:pt x="13" y="16831"/>
                  <a:pt x="45" y="16801"/>
                </a:cubicBezTo>
                <a:cubicBezTo>
                  <a:pt x="117" y="16735"/>
                  <a:pt x="135" y="16882"/>
                  <a:pt x="156" y="17694"/>
                </a:cubicBezTo>
                <a:cubicBezTo>
                  <a:pt x="167" y="18110"/>
                  <a:pt x="201" y="18472"/>
                  <a:pt x="233" y="18521"/>
                </a:cubicBezTo>
                <a:cubicBezTo>
                  <a:pt x="275" y="18584"/>
                  <a:pt x="275" y="18635"/>
                  <a:pt x="235" y="18708"/>
                </a:cubicBezTo>
                <a:cubicBezTo>
                  <a:pt x="205" y="18763"/>
                  <a:pt x="197" y="18808"/>
                  <a:pt x="217" y="18808"/>
                </a:cubicBezTo>
                <a:cubicBezTo>
                  <a:pt x="238" y="18808"/>
                  <a:pt x="227" y="18857"/>
                  <a:pt x="194" y="18918"/>
                </a:cubicBezTo>
                <a:cubicBezTo>
                  <a:pt x="160" y="18980"/>
                  <a:pt x="151" y="19071"/>
                  <a:pt x="174" y="19126"/>
                </a:cubicBezTo>
                <a:cubicBezTo>
                  <a:pt x="196" y="19180"/>
                  <a:pt x="207" y="19318"/>
                  <a:pt x="199" y="19433"/>
                </a:cubicBezTo>
                <a:cubicBezTo>
                  <a:pt x="185" y="19642"/>
                  <a:pt x="185" y="19641"/>
                  <a:pt x="452" y="19604"/>
                </a:cubicBezTo>
                <a:cubicBezTo>
                  <a:pt x="598" y="19583"/>
                  <a:pt x="1586" y="19574"/>
                  <a:pt x="2646" y="19584"/>
                </a:cubicBezTo>
                <a:cubicBezTo>
                  <a:pt x="5341" y="19609"/>
                  <a:pt x="5425" y="19608"/>
                  <a:pt x="10227" y="19545"/>
                </a:cubicBezTo>
                <a:cubicBezTo>
                  <a:pt x="12593" y="19514"/>
                  <a:pt x="14537" y="19476"/>
                  <a:pt x="14548" y="19459"/>
                </a:cubicBezTo>
                <a:cubicBezTo>
                  <a:pt x="14560" y="19442"/>
                  <a:pt x="14788" y="19446"/>
                  <a:pt x="15056" y="19468"/>
                </a:cubicBezTo>
                <a:cubicBezTo>
                  <a:pt x="15396" y="19496"/>
                  <a:pt x="15662" y="19473"/>
                  <a:pt x="15941" y="19388"/>
                </a:cubicBezTo>
                <a:cubicBezTo>
                  <a:pt x="16473" y="19228"/>
                  <a:pt x="16784" y="19221"/>
                  <a:pt x="17116" y="19363"/>
                </a:cubicBezTo>
                <a:cubicBezTo>
                  <a:pt x="17444" y="19503"/>
                  <a:pt x="17756" y="19524"/>
                  <a:pt x="19133" y="19497"/>
                </a:cubicBezTo>
                <a:cubicBezTo>
                  <a:pt x="20151" y="19477"/>
                  <a:pt x="20176" y="19473"/>
                  <a:pt x="20217" y="19312"/>
                </a:cubicBezTo>
                <a:cubicBezTo>
                  <a:pt x="20240" y="19222"/>
                  <a:pt x="20307" y="19083"/>
                  <a:pt x="20365" y="19003"/>
                </a:cubicBezTo>
                <a:cubicBezTo>
                  <a:pt x="20449" y="18889"/>
                  <a:pt x="20467" y="18795"/>
                  <a:pt x="20449" y="18569"/>
                </a:cubicBezTo>
                <a:cubicBezTo>
                  <a:pt x="20434" y="18379"/>
                  <a:pt x="20449" y="18262"/>
                  <a:pt x="20492" y="18224"/>
                </a:cubicBezTo>
                <a:cubicBezTo>
                  <a:pt x="20528" y="18192"/>
                  <a:pt x="20666" y="17862"/>
                  <a:pt x="20798" y="17493"/>
                </a:cubicBezTo>
                <a:lnTo>
                  <a:pt x="21037" y="16821"/>
                </a:lnTo>
                <a:lnTo>
                  <a:pt x="20898" y="16170"/>
                </a:lnTo>
                <a:cubicBezTo>
                  <a:pt x="20821" y="15812"/>
                  <a:pt x="20737" y="15477"/>
                  <a:pt x="20710" y="15426"/>
                </a:cubicBezTo>
                <a:cubicBezTo>
                  <a:pt x="20648" y="15308"/>
                  <a:pt x="20967" y="15090"/>
                  <a:pt x="21054" y="15192"/>
                </a:cubicBezTo>
                <a:cubicBezTo>
                  <a:pt x="21095" y="15241"/>
                  <a:pt x="21120" y="15176"/>
                  <a:pt x="21141" y="14973"/>
                </a:cubicBezTo>
                <a:cubicBezTo>
                  <a:pt x="21187" y="14514"/>
                  <a:pt x="21281" y="12870"/>
                  <a:pt x="21267" y="12752"/>
                </a:cubicBezTo>
                <a:cubicBezTo>
                  <a:pt x="21261" y="12693"/>
                  <a:pt x="21269" y="12593"/>
                  <a:pt x="21286" y="12531"/>
                </a:cubicBezTo>
                <a:cubicBezTo>
                  <a:pt x="21333" y="12354"/>
                  <a:pt x="21484" y="9664"/>
                  <a:pt x="21453" y="9543"/>
                </a:cubicBezTo>
                <a:cubicBezTo>
                  <a:pt x="21438" y="9484"/>
                  <a:pt x="21448" y="9416"/>
                  <a:pt x="21474" y="9391"/>
                </a:cubicBezTo>
                <a:cubicBezTo>
                  <a:pt x="21597" y="9276"/>
                  <a:pt x="21464" y="8737"/>
                  <a:pt x="20693" y="6216"/>
                </a:cubicBezTo>
                <a:cubicBezTo>
                  <a:pt x="19693" y="2947"/>
                  <a:pt x="19779" y="3200"/>
                  <a:pt x="19697" y="3303"/>
                </a:cubicBezTo>
                <a:cubicBezTo>
                  <a:pt x="19592" y="3434"/>
                  <a:pt x="13020" y="3324"/>
                  <a:pt x="12764" y="3187"/>
                </a:cubicBezTo>
                <a:cubicBezTo>
                  <a:pt x="12710" y="3158"/>
                  <a:pt x="12706" y="3128"/>
                  <a:pt x="12751" y="3060"/>
                </a:cubicBezTo>
                <a:cubicBezTo>
                  <a:pt x="12783" y="3012"/>
                  <a:pt x="12810" y="2919"/>
                  <a:pt x="12810" y="2853"/>
                </a:cubicBezTo>
                <a:cubicBezTo>
                  <a:pt x="12810" y="2710"/>
                  <a:pt x="12525" y="2524"/>
                  <a:pt x="12479" y="2638"/>
                </a:cubicBezTo>
                <a:cubicBezTo>
                  <a:pt x="12458" y="2688"/>
                  <a:pt x="12430" y="2686"/>
                  <a:pt x="12396" y="2634"/>
                </a:cubicBezTo>
                <a:cubicBezTo>
                  <a:pt x="12379" y="2609"/>
                  <a:pt x="12358" y="2596"/>
                  <a:pt x="12335" y="2594"/>
                </a:cubicBezTo>
                <a:close/>
                <a:moveTo>
                  <a:pt x="15683" y="20696"/>
                </a:moveTo>
                <a:cubicBezTo>
                  <a:pt x="15621" y="20708"/>
                  <a:pt x="15563" y="20769"/>
                  <a:pt x="15553" y="20868"/>
                </a:cubicBezTo>
                <a:cubicBezTo>
                  <a:pt x="15544" y="20962"/>
                  <a:pt x="15511" y="21031"/>
                  <a:pt x="15481" y="21023"/>
                </a:cubicBezTo>
                <a:cubicBezTo>
                  <a:pt x="15408" y="21002"/>
                  <a:pt x="15424" y="21229"/>
                  <a:pt x="15511" y="21429"/>
                </a:cubicBezTo>
                <a:cubicBezTo>
                  <a:pt x="15553" y="21526"/>
                  <a:pt x="15617" y="21573"/>
                  <a:pt x="15689" y="21571"/>
                </a:cubicBezTo>
                <a:cubicBezTo>
                  <a:pt x="15761" y="21569"/>
                  <a:pt x="15840" y="21518"/>
                  <a:pt x="15914" y="21417"/>
                </a:cubicBezTo>
                <a:cubicBezTo>
                  <a:pt x="15995" y="21307"/>
                  <a:pt x="16038" y="21295"/>
                  <a:pt x="16128" y="21360"/>
                </a:cubicBezTo>
                <a:cubicBezTo>
                  <a:pt x="16252" y="21450"/>
                  <a:pt x="16607" y="21449"/>
                  <a:pt x="16699" y="21359"/>
                </a:cubicBezTo>
                <a:cubicBezTo>
                  <a:pt x="16732" y="21327"/>
                  <a:pt x="16771" y="21333"/>
                  <a:pt x="16788" y="21373"/>
                </a:cubicBezTo>
                <a:cubicBezTo>
                  <a:pt x="16835" y="21490"/>
                  <a:pt x="17219" y="21452"/>
                  <a:pt x="17251" y="21327"/>
                </a:cubicBezTo>
                <a:cubicBezTo>
                  <a:pt x="17291" y="21172"/>
                  <a:pt x="17190" y="21045"/>
                  <a:pt x="17082" y="21114"/>
                </a:cubicBezTo>
                <a:cubicBezTo>
                  <a:pt x="16932" y="21210"/>
                  <a:pt x="16817" y="21208"/>
                  <a:pt x="16762" y="21108"/>
                </a:cubicBezTo>
                <a:cubicBezTo>
                  <a:pt x="16734" y="21057"/>
                  <a:pt x="16649" y="21030"/>
                  <a:pt x="16575" y="21049"/>
                </a:cubicBezTo>
                <a:cubicBezTo>
                  <a:pt x="16231" y="21134"/>
                  <a:pt x="15886" y="21025"/>
                  <a:pt x="15832" y="20813"/>
                </a:cubicBezTo>
                <a:cubicBezTo>
                  <a:pt x="15808" y="20720"/>
                  <a:pt x="15744" y="20684"/>
                  <a:pt x="15683" y="20696"/>
                </a:cubicBezTo>
                <a:close/>
                <a:moveTo>
                  <a:pt x="19217" y="21077"/>
                </a:moveTo>
                <a:cubicBezTo>
                  <a:pt x="19194" y="21077"/>
                  <a:pt x="19160" y="21112"/>
                  <a:pt x="19142" y="21155"/>
                </a:cubicBezTo>
                <a:cubicBezTo>
                  <a:pt x="19121" y="21206"/>
                  <a:pt x="19089" y="21209"/>
                  <a:pt x="19051" y="21163"/>
                </a:cubicBezTo>
                <a:cubicBezTo>
                  <a:pt x="19019" y="21124"/>
                  <a:pt x="18638" y="21093"/>
                  <a:pt x="18204" y="21096"/>
                </a:cubicBezTo>
                <a:cubicBezTo>
                  <a:pt x="17418" y="21100"/>
                  <a:pt x="17416" y="21100"/>
                  <a:pt x="17416" y="21272"/>
                </a:cubicBezTo>
                <a:cubicBezTo>
                  <a:pt x="17416" y="21430"/>
                  <a:pt x="17437" y="21444"/>
                  <a:pt x="17670" y="21435"/>
                </a:cubicBezTo>
                <a:cubicBezTo>
                  <a:pt x="17809" y="21430"/>
                  <a:pt x="17934" y="21398"/>
                  <a:pt x="17948" y="21364"/>
                </a:cubicBezTo>
                <a:cubicBezTo>
                  <a:pt x="17962" y="21329"/>
                  <a:pt x="18000" y="21327"/>
                  <a:pt x="18032" y="21358"/>
                </a:cubicBezTo>
                <a:cubicBezTo>
                  <a:pt x="18120" y="21442"/>
                  <a:pt x="18365" y="21447"/>
                  <a:pt x="18398" y="21366"/>
                </a:cubicBezTo>
                <a:cubicBezTo>
                  <a:pt x="18415" y="21323"/>
                  <a:pt x="18449" y="21325"/>
                  <a:pt x="18485" y="21369"/>
                </a:cubicBezTo>
                <a:cubicBezTo>
                  <a:pt x="18553" y="21455"/>
                  <a:pt x="19142" y="21445"/>
                  <a:pt x="19199" y="21358"/>
                </a:cubicBezTo>
                <a:cubicBezTo>
                  <a:pt x="19255" y="21273"/>
                  <a:pt x="19268" y="21077"/>
                  <a:pt x="19217" y="21077"/>
                </a:cubicBezTo>
                <a:close/>
                <a:moveTo>
                  <a:pt x="20273" y="21096"/>
                </a:moveTo>
                <a:cubicBezTo>
                  <a:pt x="19423" y="21099"/>
                  <a:pt x="19419" y="21100"/>
                  <a:pt x="19419" y="21268"/>
                </a:cubicBezTo>
                <a:cubicBezTo>
                  <a:pt x="19419" y="21433"/>
                  <a:pt x="19429" y="21436"/>
                  <a:pt x="20032" y="21425"/>
                </a:cubicBezTo>
                <a:cubicBezTo>
                  <a:pt x="20369" y="21418"/>
                  <a:pt x="20668" y="21392"/>
                  <a:pt x="20696" y="21367"/>
                </a:cubicBezTo>
                <a:cubicBezTo>
                  <a:pt x="20761" y="21308"/>
                  <a:pt x="20930" y="21332"/>
                  <a:pt x="21014" y="21410"/>
                </a:cubicBezTo>
                <a:cubicBezTo>
                  <a:pt x="21098" y="21489"/>
                  <a:pt x="21193" y="21349"/>
                  <a:pt x="21156" y="21203"/>
                </a:cubicBezTo>
                <a:cubicBezTo>
                  <a:pt x="21133" y="21112"/>
                  <a:pt x="20978" y="21093"/>
                  <a:pt x="20273" y="21096"/>
                </a:cubicBezTo>
                <a:close/>
                <a:moveTo>
                  <a:pt x="4856" y="21117"/>
                </a:moveTo>
                <a:cubicBezTo>
                  <a:pt x="4759" y="21117"/>
                  <a:pt x="4638" y="21121"/>
                  <a:pt x="4484" y="21127"/>
                </a:cubicBezTo>
                <a:cubicBezTo>
                  <a:pt x="4093" y="21143"/>
                  <a:pt x="3750" y="21156"/>
                  <a:pt x="3722" y="21159"/>
                </a:cubicBezTo>
                <a:cubicBezTo>
                  <a:pt x="3695" y="21161"/>
                  <a:pt x="3537" y="21159"/>
                  <a:pt x="3372" y="21154"/>
                </a:cubicBezTo>
                <a:cubicBezTo>
                  <a:pt x="3207" y="21149"/>
                  <a:pt x="2835" y="21144"/>
                  <a:pt x="2545" y="21142"/>
                </a:cubicBezTo>
                <a:cubicBezTo>
                  <a:pt x="2256" y="21140"/>
                  <a:pt x="1734" y="21134"/>
                  <a:pt x="1384" y="21127"/>
                </a:cubicBezTo>
                <a:cubicBezTo>
                  <a:pt x="817" y="21116"/>
                  <a:pt x="746" y="21129"/>
                  <a:pt x="726" y="21247"/>
                </a:cubicBezTo>
                <a:cubicBezTo>
                  <a:pt x="713" y="21319"/>
                  <a:pt x="718" y="21394"/>
                  <a:pt x="737" y="21412"/>
                </a:cubicBezTo>
                <a:cubicBezTo>
                  <a:pt x="756" y="21429"/>
                  <a:pt x="1152" y="21445"/>
                  <a:pt x="1616" y="21448"/>
                </a:cubicBezTo>
                <a:cubicBezTo>
                  <a:pt x="2081" y="21451"/>
                  <a:pt x="2473" y="21470"/>
                  <a:pt x="2487" y="21491"/>
                </a:cubicBezTo>
                <a:cubicBezTo>
                  <a:pt x="2525" y="21549"/>
                  <a:pt x="2558" y="21539"/>
                  <a:pt x="2707" y="21421"/>
                </a:cubicBezTo>
                <a:cubicBezTo>
                  <a:pt x="2787" y="21358"/>
                  <a:pt x="2857" y="21343"/>
                  <a:pt x="2873" y="21384"/>
                </a:cubicBezTo>
                <a:cubicBezTo>
                  <a:pt x="2913" y="21481"/>
                  <a:pt x="3633" y="21473"/>
                  <a:pt x="3674" y="21375"/>
                </a:cubicBezTo>
                <a:cubicBezTo>
                  <a:pt x="3695" y="21323"/>
                  <a:pt x="3726" y="21322"/>
                  <a:pt x="3766" y="21371"/>
                </a:cubicBezTo>
                <a:cubicBezTo>
                  <a:pt x="3803" y="21417"/>
                  <a:pt x="4854" y="21445"/>
                  <a:pt x="6590" y="21447"/>
                </a:cubicBezTo>
                <a:cubicBezTo>
                  <a:pt x="8936" y="21449"/>
                  <a:pt x="9355" y="21434"/>
                  <a:pt x="9355" y="21344"/>
                </a:cubicBezTo>
                <a:cubicBezTo>
                  <a:pt x="9355" y="21285"/>
                  <a:pt x="9329" y="21213"/>
                  <a:pt x="9299" y="21184"/>
                </a:cubicBezTo>
                <a:cubicBezTo>
                  <a:pt x="9221" y="21112"/>
                  <a:pt x="6447" y="21101"/>
                  <a:pt x="6418" y="21173"/>
                </a:cubicBezTo>
                <a:cubicBezTo>
                  <a:pt x="6405" y="21205"/>
                  <a:pt x="6369" y="21206"/>
                  <a:pt x="6338" y="21177"/>
                </a:cubicBezTo>
                <a:cubicBezTo>
                  <a:pt x="6307" y="21149"/>
                  <a:pt x="6078" y="21122"/>
                  <a:pt x="5828" y="21118"/>
                </a:cubicBezTo>
                <a:cubicBezTo>
                  <a:pt x="5475" y="21111"/>
                  <a:pt x="5361" y="21135"/>
                  <a:pt x="5315" y="21225"/>
                </a:cubicBezTo>
                <a:cubicBezTo>
                  <a:pt x="5263" y="21329"/>
                  <a:pt x="5253" y="21328"/>
                  <a:pt x="5226" y="21220"/>
                </a:cubicBezTo>
                <a:cubicBezTo>
                  <a:pt x="5205" y="21141"/>
                  <a:pt x="5145" y="21115"/>
                  <a:pt x="4856" y="21117"/>
                </a:cubicBezTo>
                <a:close/>
              </a:path>
            </a:pathLst>
          </a:custGeom>
          <a:ln w="12700">
            <a:miter lim="400000"/>
          </a:ln>
        </p:spPr>
      </p:pic>
      <p:sp>
        <p:nvSpPr>
          <p:cNvPr id="151" name="Nitrogen Pollution"/>
          <p:cNvSpPr txBox="1"/>
          <p:nvPr>
            <p:ph type="ctrTitle"/>
          </p:nvPr>
        </p:nvSpPr>
        <p:spPr>
          <a:xfrm>
            <a:off x="558800" y="279400"/>
            <a:ext cx="11441708" cy="1587500"/>
          </a:xfrm>
          <a:prstGeom prst="rect">
            <a:avLst/>
          </a:prstGeom>
        </p:spPr>
        <p:txBody>
          <a:bodyPr/>
          <a:lstStyle>
            <a:lvl1pPr defTabSz="718184">
              <a:defRPr sz="9744"/>
            </a:lvl1pPr>
          </a:lstStyle>
          <a:p>
            <a:pPr/>
            <a:r>
              <a:t>Nitrogen Pollution</a:t>
            </a:r>
          </a:p>
        </p:txBody>
      </p:sp>
      <p:sp>
        <p:nvSpPr>
          <p:cNvPr id="152" name="Excess fertilizer runs off fields and into waterways and ultimately into the ocean causing algal blooms and oxygen depleted regions…"/>
          <p:cNvSpPr txBox="1"/>
          <p:nvPr/>
        </p:nvSpPr>
        <p:spPr>
          <a:xfrm>
            <a:off x="270151" y="8123004"/>
            <a:ext cx="23843699" cy="45291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6874" indent="-396874" algn="l">
              <a:buSzPct val="125000"/>
              <a:buChar char="•"/>
              <a:defRPr b="0" sz="4900"/>
            </a:pPr>
            <a:r>
              <a:t>Excess fertilizer runs off fields and into waterways and ultimately into the ocean causing algal blooms and oxygen depleted regions</a:t>
            </a:r>
          </a:p>
          <a:p>
            <a:pPr marL="396874" indent="-396874" algn="l">
              <a:buSzPct val="125000"/>
              <a:buChar char="•"/>
              <a:defRPr b="0" sz="4900"/>
            </a:pPr>
            <a:r>
              <a:t>These are known as </a:t>
            </a:r>
            <a:r>
              <a:rPr b="1"/>
              <a:t>dead zones</a:t>
            </a:r>
            <a:endParaRPr b="1"/>
          </a:p>
          <a:p>
            <a:pPr marL="396874" indent="-396874" algn="l">
              <a:buSzPct val="125000"/>
              <a:buChar char="•"/>
              <a:defRPr b="0" sz="4900"/>
            </a:pPr>
            <a:r>
              <a:t>Nitrogen compounds are also converted to N</a:t>
            </a:r>
            <a:r>
              <a:rPr baseline="-5999"/>
              <a:t>2</a:t>
            </a:r>
            <a:r>
              <a:t>O (nitrous oxide) which is a greenhouse gas 300x more potent than CO</a:t>
            </a:r>
            <a:r>
              <a:rPr baseline="-5999"/>
              <a:t>2</a:t>
            </a:r>
          </a:p>
          <a:p>
            <a:pPr marL="396874" indent="-396874" algn="l">
              <a:buSzPct val="125000"/>
              <a:buChar char="•"/>
              <a:defRPr b="0" sz="4900"/>
            </a:pPr>
            <a:r>
              <a:t>N</a:t>
            </a:r>
            <a:r>
              <a:rPr baseline="-5999"/>
              <a:t>2</a:t>
            </a:r>
            <a:r>
              <a:t>O is responsible for around 6% of greenhouse gas emissions in CO</a:t>
            </a:r>
            <a:r>
              <a:rPr baseline="-5999"/>
              <a:t>2</a:t>
            </a:r>
            <a:r>
              <a:t>-equivalents</a:t>
            </a:r>
          </a:p>
        </p:txBody>
      </p:sp>
      <p:pic>
        <p:nvPicPr>
          <p:cNvPr id="153" name="Image" descr="Image"/>
          <p:cNvPicPr>
            <a:picLocks noChangeAspect="1"/>
          </p:cNvPicPr>
          <p:nvPr/>
        </p:nvPicPr>
        <p:blipFill>
          <a:blip r:embed="rId4">
            <a:extLst/>
          </a:blip>
          <a:stretch>
            <a:fillRect/>
          </a:stretch>
        </p:blipFill>
        <p:spPr>
          <a:xfrm>
            <a:off x="127035" y="2192738"/>
            <a:ext cx="7200360" cy="493541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