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419600" y="927100"/>
            <a:ext cx="15535277" cy="2860676"/>
          </a:xfrm>
          <a:prstGeom prst="rect">
            <a:avLst/>
          </a:prstGeom>
        </p:spPr>
        <p:txBody>
          <a:bodyPr lIns="93599" tIns="93599" rIns="93599" bIns="93599"/>
          <a:lstStyle>
            <a:lvl1pPr defTabSz="914400">
              <a:lnSpc>
                <a:spcPct val="81000"/>
              </a:lnSpc>
              <a:defRPr sz="8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19359441" y="12496800"/>
            <a:ext cx="595436" cy="581967"/>
          </a:xfrm>
          <a:prstGeom prst="rect">
            <a:avLst/>
          </a:prstGeom>
        </p:spPr>
        <p:txBody>
          <a:bodyPr lIns="93599" tIns="93599" rIns="93599" bIns="93599"/>
          <a:lstStyle>
            <a:lvl1pPr algn="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3048000" y="0"/>
            <a:ext cx="18288000" cy="1676400"/>
          </a:xfrm>
          <a:prstGeom prst="rect">
            <a:avLst/>
          </a:prstGeom>
          <a:gradFill>
            <a:gsLst>
              <a:gs pos="28000">
                <a:srgbClr val="0066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b="0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" name="Title Text"/>
          <p:cNvSpPr txBox="1"/>
          <p:nvPr>
            <p:ph type="title"/>
          </p:nvPr>
        </p:nvSpPr>
        <p:spPr>
          <a:xfrm>
            <a:off x="3962400" y="0"/>
            <a:ext cx="16459200" cy="1638300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>
            <a:lvl1pPr defTabSz="1828800"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3962400" y="2895600"/>
            <a:ext cx="16459200" cy="10820400"/>
          </a:xfrm>
          <a:prstGeom prst="rect">
            <a:avLst/>
          </a:prstGeom>
        </p:spPr>
        <p:txBody>
          <a:bodyPr lIns="91439" tIns="91439" rIns="91439" bIns="91439" anchor="t">
            <a:noAutofit/>
          </a:bodyPr>
          <a:lstStyle>
            <a:lvl1pPr marL="685800" indent="-685800" defTabSz="1828800">
              <a:spcBef>
                <a:spcPts val="800"/>
              </a:spcBef>
              <a:buSzPct val="100000"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1100137" indent="-642937" defTabSz="1828800">
              <a:spcBef>
                <a:spcPts val="800"/>
              </a:spcBef>
              <a:buSzPct val="100000"/>
              <a:buChar char="–"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marL="1502228" indent="-587828" defTabSz="1828800">
              <a:spcBef>
                <a:spcPts val="800"/>
              </a:spcBef>
              <a:buSzPct val="100000"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spcBef>
                <a:spcPts val="800"/>
              </a:spcBef>
              <a:buSzPct val="100000"/>
              <a:buChar char="–"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spcBef>
                <a:spcPts val="800"/>
              </a:spcBef>
              <a:buSzPct val="100000"/>
              <a:buChar char="»"/>
              <a:defRPr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6916400" y="12947650"/>
            <a:ext cx="4267200" cy="577647"/>
          </a:xfrm>
          <a:prstGeom prst="rect">
            <a:avLst/>
          </a:prstGeom>
        </p:spPr>
        <p:txBody>
          <a:bodyPr wrap="square" lIns="91439" tIns="91439" rIns="91439" bIns="91439"/>
          <a:lstStyle>
            <a:lvl1pPr algn="r" defTabSz="1828800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3048000" y="0"/>
            <a:ext cx="18288000" cy="1676400"/>
          </a:xfrm>
          <a:prstGeom prst="rect">
            <a:avLst/>
          </a:prstGeom>
          <a:gradFill>
            <a:gsLst>
              <a:gs pos="28000">
                <a:srgbClr val="00660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b="0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3962400" y="0"/>
            <a:ext cx="16459200" cy="1638300"/>
          </a:xfrm>
          <a:prstGeom prst="rect">
            <a:avLst/>
          </a:prstGeom>
        </p:spPr>
        <p:txBody>
          <a:bodyPr lIns="91439" tIns="91439" rIns="91439" bIns="91439">
            <a:noAutofit/>
          </a:bodyPr>
          <a:lstStyle>
            <a:lvl1pPr defTabSz="1828800"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6764000" y="12795250"/>
            <a:ext cx="4267200" cy="577647"/>
          </a:xfrm>
          <a:prstGeom prst="rect">
            <a:avLst/>
          </a:prstGeom>
        </p:spPr>
        <p:txBody>
          <a:bodyPr wrap="square" lIns="91439" tIns="91439" rIns="91439" bIns="91439"/>
          <a:lstStyle>
            <a:lvl1pPr algn="r" defTabSz="1828800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defTabSz="1168400">
              <a:defRPr sz="1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116840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116840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116840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116840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1168400">
              <a:spcBef>
                <a:spcPts val="0"/>
              </a:spcBef>
              <a:buSzTx/>
              <a:buNone/>
              <a:defRPr sz="4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11684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flowcharts.llnl.gov" TargetMode="External"/><Relationship Id="rId3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hyperlink" Target="http://franklin.chem.colostate.edu/chem103/2013/molecules/global_warming/co2Njsm.html" TargetMode="External"/><Relationship Id="rId5" Type="http://schemas.openxmlformats.org/officeDocument/2006/relationships/image" Target="../media/image2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Chemical Equation"/>
          <p:cNvSpPr txBox="1"/>
          <p:nvPr>
            <p:ph type="title"/>
          </p:nvPr>
        </p:nvSpPr>
        <p:spPr>
          <a:xfrm>
            <a:off x="6011488" y="220478"/>
            <a:ext cx="10890419" cy="1215068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/>
            <a:r>
              <a:t>The Chemical Equation</a:t>
            </a:r>
          </a:p>
        </p:txBody>
      </p:sp>
      <p:sp>
        <p:nvSpPr>
          <p:cNvPr id="156" name="C2H6O(l) + 3 O2(g)  ----&gt;   2 CO2(g)  +  3 H2O(g)"/>
          <p:cNvSpPr txBox="1"/>
          <p:nvPr/>
        </p:nvSpPr>
        <p:spPr>
          <a:xfrm>
            <a:off x="3728234" y="4125714"/>
            <a:ext cx="18395157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168400">
              <a:defRPr i="1" sz="5200">
                <a:latin typeface="Gill Sans"/>
                <a:ea typeface="Gill Sans"/>
                <a:cs typeface="Gill Sans"/>
                <a:sym typeface="Gill Sans"/>
              </a:defRPr>
            </a:pPr>
            <a:r>
              <a:rPr i="0"/>
              <a:t>C</a:t>
            </a:r>
            <a:r>
              <a:rPr baseline="-5999" i="0"/>
              <a:t>2</a:t>
            </a:r>
            <a:r>
              <a:rPr i="0"/>
              <a:t>H</a:t>
            </a:r>
            <a:r>
              <a:rPr baseline="-5999" i="0"/>
              <a:t>6</a:t>
            </a:r>
            <a:r>
              <a:rPr i="0"/>
              <a:t>O(l) + 3 O</a:t>
            </a:r>
            <a:r>
              <a:rPr baseline="-5999" i="0"/>
              <a:t>2</a:t>
            </a:r>
            <a:r>
              <a:rPr i="0"/>
              <a:t>(g)  ----&gt;   2 CO</a:t>
            </a:r>
            <a:r>
              <a:rPr baseline="-5999" i="0"/>
              <a:t>2</a:t>
            </a:r>
            <a:r>
              <a:rPr i="0"/>
              <a:t>(g)  +  3 H</a:t>
            </a:r>
            <a:r>
              <a:rPr baseline="-5999" i="0"/>
              <a:t>2</a:t>
            </a:r>
            <a:r>
              <a:rPr i="0"/>
              <a:t>O(g)</a:t>
            </a:r>
          </a:p>
        </p:txBody>
      </p:sp>
      <p:sp>
        <p:nvSpPr>
          <p:cNvPr id="157" name="Reactants"/>
          <p:cNvSpPr txBox="1"/>
          <p:nvPr/>
        </p:nvSpPr>
        <p:spPr>
          <a:xfrm>
            <a:off x="4391517" y="6846912"/>
            <a:ext cx="31050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1168400">
              <a:defRPr b="0"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Reactants</a:t>
            </a:r>
          </a:p>
        </p:txBody>
      </p:sp>
      <p:sp>
        <p:nvSpPr>
          <p:cNvPr id="158" name="Products"/>
          <p:cNvSpPr txBox="1"/>
          <p:nvPr/>
        </p:nvSpPr>
        <p:spPr>
          <a:xfrm>
            <a:off x="14801214" y="6846912"/>
            <a:ext cx="2859681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1168400">
              <a:defRPr b="0"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Products</a:t>
            </a:r>
          </a:p>
        </p:txBody>
      </p:sp>
      <p:sp>
        <p:nvSpPr>
          <p:cNvPr id="159" name="Coefficients (not written if it is a 1)"/>
          <p:cNvSpPr txBox="1"/>
          <p:nvPr/>
        </p:nvSpPr>
        <p:spPr>
          <a:xfrm>
            <a:off x="8745484" y="8251881"/>
            <a:ext cx="8946920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1168400">
              <a:defRPr b="0" sz="5600">
                <a:latin typeface="Gill Sans"/>
                <a:ea typeface="Gill Sans"/>
                <a:cs typeface="Gill Sans"/>
                <a:sym typeface="Gill Sans"/>
              </a:defRPr>
            </a:pPr>
            <a:r>
              <a:t>Coefficients </a:t>
            </a:r>
            <a:r>
              <a:rPr sz="4000"/>
              <a:t>(not written if it is a 1)</a:t>
            </a:r>
          </a:p>
        </p:txBody>
      </p:sp>
      <p:pic>
        <p:nvPicPr>
          <p:cNvPr id="160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612346">
            <a:off x="7746400" y="4884741"/>
            <a:ext cx="1561161" cy="3462967"/>
          </a:xfrm>
          <a:prstGeom prst="rect">
            <a:avLst/>
          </a:prstGeom>
        </p:spPr>
      </p:pic>
      <p:pic>
        <p:nvPicPr>
          <p:cNvPr id="162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599162">
            <a:off x="10511817" y="5288182"/>
            <a:ext cx="1682677" cy="2995000"/>
          </a:xfrm>
          <a:prstGeom prst="rect">
            <a:avLst/>
          </a:prstGeom>
        </p:spPr>
      </p:pic>
      <p:pic>
        <p:nvPicPr>
          <p:cNvPr id="164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62411">
            <a:off x="12318308" y="5153543"/>
            <a:ext cx="3315834" cy="2909517"/>
          </a:xfrm>
          <a:prstGeom prst="rect">
            <a:avLst/>
          </a:prstGeom>
        </p:spPr>
      </p:pic>
      <p:sp>
        <p:nvSpPr>
          <p:cNvPr id="166" name="State of Matter"/>
          <p:cNvSpPr txBox="1"/>
          <p:nvPr/>
        </p:nvSpPr>
        <p:spPr>
          <a:xfrm>
            <a:off x="9285168" y="1824831"/>
            <a:ext cx="4763117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1168400">
              <a:defRPr b="0"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State of Matter</a:t>
            </a:r>
          </a:p>
        </p:txBody>
      </p:sp>
      <p:pic>
        <p:nvPicPr>
          <p:cNvPr id="167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77762" y="2290501"/>
            <a:ext cx="2639139" cy="1816306"/>
          </a:xfrm>
          <a:prstGeom prst="rect">
            <a:avLst/>
          </a:prstGeom>
        </p:spPr>
      </p:pic>
      <p:pic>
        <p:nvPicPr>
          <p:cNvPr id="169" name="Line Line" descr="Line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44195">
            <a:off x="9113485" y="2418456"/>
            <a:ext cx="783872" cy="1816084"/>
          </a:xfrm>
          <a:prstGeom prst="rect">
            <a:avLst/>
          </a:prstGeom>
        </p:spPr>
      </p:pic>
      <p:pic>
        <p:nvPicPr>
          <p:cNvPr id="171" name="Line Line" descr="Line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755097">
            <a:off x="12461450" y="2982733"/>
            <a:ext cx="1582304" cy="958563"/>
          </a:xfrm>
          <a:prstGeom prst="rect">
            <a:avLst/>
          </a:prstGeom>
        </p:spPr>
      </p:pic>
      <p:pic>
        <p:nvPicPr>
          <p:cNvPr id="173" name="Line Line" descr="Line 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720396">
            <a:off x="13943572" y="2700875"/>
            <a:ext cx="3739223" cy="1339410"/>
          </a:xfrm>
          <a:prstGeom prst="rect">
            <a:avLst/>
          </a:prstGeom>
        </p:spPr>
      </p:pic>
      <p:sp>
        <p:nvSpPr>
          <p:cNvPr id="175" name="One molecule of liquid ethanol (C2H6O) reacts with three molecules of gaseous oxygen (O2) to form two molecules of gaseous carbon dioxide (CO2) and three molecules of gaseous water (H2O).…"/>
          <p:cNvSpPr txBox="1"/>
          <p:nvPr/>
        </p:nvSpPr>
        <p:spPr>
          <a:xfrm>
            <a:off x="4069737" y="9688600"/>
            <a:ext cx="16242514" cy="333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168400">
              <a:defRPr b="0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One molecule of liquid ethanol (</a:t>
            </a:r>
            <a:r>
              <a:rPr sz="3600"/>
              <a:t>C</a:t>
            </a:r>
            <a:r>
              <a:rPr baseline="-5999" sz="3600"/>
              <a:t>2</a:t>
            </a:r>
            <a:r>
              <a:rPr sz="3600"/>
              <a:t>H</a:t>
            </a:r>
            <a:r>
              <a:rPr baseline="-5999" sz="3600"/>
              <a:t>6</a:t>
            </a:r>
            <a:r>
              <a:rPr sz="3600"/>
              <a:t>O) reacts with three molecules of gaseous oxygen (O</a:t>
            </a:r>
            <a:r>
              <a:rPr baseline="-5999" sz="3600"/>
              <a:t>2</a:t>
            </a:r>
            <a:r>
              <a:rPr sz="3600"/>
              <a:t>) to form two molecules of gaseous carbon dioxide (CO</a:t>
            </a:r>
            <a:r>
              <a:rPr baseline="-5999" sz="3600"/>
              <a:t>2</a:t>
            </a:r>
            <a:r>
              <a:rPr sz="3600"/>
              <a:t>) and three molecules of gaseous water (H</a:t>
            </a:r>
            <a:r>
              <a:rPr baseline="-5999" sz="3600"/>
              <a:t>2</a:t>
            </a:r>
            <a:r>
              <a:rPr sz="3600"/>
              <a:t>O).</a:t>
            </a:r>
            <a:endParaRPr sz="3600"/>
          </a:p>
          <a:p>
            <a:pPr algn="l" defTabSz="1168400">
              <a:defRPr b="0" sz="4000">
                <a:latin typeface="Gill Sans"/>
                <a:ea typeface="Gill Sans"/>
                <a:cs typeface="Gill Sans"/>
                <a:sym typeface="Gill Sans"/>
              </a:defRPr>
            </a:pPr>
            <a:endParaRPr sz="3600"/>
          </a:p>
          <a:p>
            <a:pPr algn="l" defTabSz="1168400">
              <a:defRPr b="0" sz="40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/>
              <a:t>A chemical equation is balanced with respect to the number and type of atoms on each side of the equation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Energy Flow"/>
          <p:cNvSpPr txBox="1"/>
          <p:nvPr>
            <p:ph type="title"/>
          </p:nvPr>
        </p:nvSpPr>
        <p:spPr>
          <a:xfrm>
            <a:off x="3962400" y="361950"/>
            <a:ext cx="16459200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Energy Flow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300" name="~100 EJ"/>
          <p:cNvSpPr txBox="1"/>
          <p:nvPr/>
        </p:nvSpPr>
        <p:spPr>
          <a:xfrm>
            <a:off x="15854680" y="2532277"/>
            <a:ext cx="1322507" cy="528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0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3600"/>
            </a:pPr>
            <a:r>
              <a:rPr sz="2400"/>
              <a:t>~100 EJ</a:t>
            </a:r>
          </a:p>
        </p:txBody>
      </p:sp>
      <p:sp>
        <p:nvSpPr>
          <p:cNvPr id="301" name="1 Quad = 1.055 EJ"/>
          <p:cNvSpPr txBox="1"/>
          <p:nvPr/>
        </p:nvSpPr>
        <p:spPr>
          <a:xfrm>
            <a:off x="15361919" y="2978804"/>
            <a:ext cx="2745900" cy="52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0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3600"/>
            </a:pPr>
            <a:r>
              <a:rPr sz="2400"/>
              <a:t>1 Quad = 1.055 EJ</a:t>
            </a:r>
          </a:p>
        </p:txBody>
      </p:sp>
      <p:sp>
        <p:nvSpPr>
          <p:cNvPr id="302" name="https://flowcharts.llnl.gov"/>
          <p:cNvSpPr txBox="1"/>
          <p:nvPr/>
        </p:nvSpPr>
        <p:spPr>
          <a:xfrm>
            <a:off x="9903900" y="1647375"/>
            <a:ext cx="4069329" cy="577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0" sz="28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https://flowcharts.llnl.gov</a:t>
            </a:r>
          </a:p>
        </p:txBody>
      </p:sp>
      <p:pic>
        <p:nvPicPr>
          <p:cNvPr id="303" name="Energy_US_2018.png" descr="Energy_US_20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7985" y="2154117"/>
            <a:ext cx="19531097" cy="11487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6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7" name="Screen Shot 2019-11-04 at 2.52.37 PM.png" descr="Screen Shot 2019-11-04 at 2.52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239162"/>
            <a:ext cx="18288000" cy="11237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O2 Concentrations"/>
          <p:cNvSpPr/>
          <p:nvPr/>
        </p:nvSpPr>
        <p:spPr>
          <a:xfrm>
            <a:off x="3048000" y="-53579"/>
            <a:ext cx="18305860" cy="1589486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1168400">
              <a:defRPr b="0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</a:t>
            </a:r>
            <a:r>
              <a:rPr baseline="-5999"/>
              <a:t>2</a:t>
            </a:r>
            <a:r>
              <a:t> Concentrations</a:t>
            </a:r>
          </a:p>
        </p:txBody>
      </p:sp>
      <p:sp>
        <p:nvSpPr>
          <p:cNvPr id="310" name="Rectangle"/>
          <p:cNvSpPr/>
          <p:nvPr/>
        </p:nvSpPr>
        <p:spPr>
          <a:xfrm>
            <a:off x="3048000" y="12144375"/>
            <a:ext cx="18305860" cy="1589485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1168400">
              <a:defRPr b="0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311" name="co2_800k.jpg" descr="co2_800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319" y="1992991"/>
            <a:ext cx="15285362" cy="9171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eub48763_03_13" descr="eub48763_03_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2438400"/>
            <a:ext cx="10158407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eub48763_03_14" descr="eub48763_03_14"/>
          <p:cNvPicPr>
            <a:picLocks noChangeAspect="1"/>
          </p:cNvPicPr>
          <p:nvPr/>
        </p:nvPicPr>
        <p:blipFill>
          <a:blip r:embed="rId3">
            <a:extLst/>
          </a:blip>
          <a:srcRect l="0" t="4478" r="0" b="0"/>
          <a:stretch>
            <a:fillRect/>
          </a:stretch>
        </p:blipFill>
        <p:spPr>
          <a:xfrm>
            <a:off x="8534400" y="7162800"/>
            <a:ext cx="1194435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Vibrational Modes for Carbon Dioxide and Infrared Spectrum"/>
          <p:cNvSpPr txBox="1"/>
          <p:nvPr>
            <p:ph type="title"/>
          </p:nvPr>
        </p:nvSpPr>
        <p:spPr>
          <a:xfrm>
            <a:off x="3962400" y="361950"/>
            <a:ext cx="16459200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Vibrational Modes for Carbon Dioxide and Infrared Spectrum</a:t>
            </a:r>
          </a:p>
        </p:txBody>
      </p:sp>
      <p:sp>
        <p:nvSpPr>
          <p:cNvPr id="316" name="a &amp; b: stretching…"/>
          <p:cNvSpPr txBox="1"/>
          <p:nvPr/>
        </p:nvSpPr>
        <p:spPr>
          <a:xfrm>
            <a:off x="17830800" y="2133600"/>
            <a:ext cx="3352800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a &amp; b: stretching</a:t>
            </a:r>
            <a:endParaRPr i="1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modes</a:t>
            </a:r>
          </a:p>
        </p:txBody>
      </p:sp>
      <p:sp>
        <p:nvSpPr>
          <p:cNvPr id="317" name="c &amp; d: bending…"/>
          <p:cNvSpPr txBox="1"/>
          <p:nvPr/>
        </p:nvSpPr>
        <p:spPr>
          <a:xfrm>
            <a:off x="17887950" y="4724400"/>
            <a:ext cx="2990850" cy="176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c &amp; d: bending</a:t>
            </a:r>
            <a:endParaRPr i="1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modes</a:t>
            </a:r>
          </a:p>
        </p:txBody>
      </p:sp>
      <p:sp>
        <p:nvSpPr>
          <p:cNvPr id="318" name="Which of these vibrational modes can be turned on by the absorption of IR photons?…"/>
          <p:cNvSpPr txBox="1"/>
          <p:nvPr/>
        </p:nvSpPr>
        <p:spPr>
          <a:xfrm>
            <a:off x="4114800" y="7620000"/>
            <a:ext cx="4267200" cy="496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t>Which of these vibrational modes can be turned on by the absorption of IR photons?</a:t>
            </a:r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endParaRPr i="1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(need change in center of mass of molecule)</a:t>
            </a:r>
          </a:p>
        </p:txBody>
      </p:sp>
      <p:pic>
        <p:nvPicPr>
          <p:cNvPr id="319" name="image23.png" descr="image23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7600" y="3657600"/>
            <a:ext cx="3505200" cy="1155346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link to CO2 vibrations!"/>
          <p:cNvSpPr txBox="1"/>
          <p:nvPr/>
        </p:nvSpPr>
        <p:spPr>
          <a:xfrm>
            <a:off x="3962400" y="4876800"/>
            <a:ext cx="2743200" cy="101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i="1" sz="2800"/>
              <a:t>link to CO</a:t>
            </a:r>
            <a:r>
              <a:rPr baseline="-15500" i="1" sz="2800"/>
              <a:t>2</a:t>
            </a:r>
            <a:r>
              <a:rPr i="1" sz="2800"/>
              <a:t> vibrations!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eub48763_t01_08" descr="eub48763_t01_08"/>
          <p:cNvPicPr>
            <a:picLocks noChangeAspect="1"/>
          </p:cNvPicPr>
          <p:nvPr/>
        </p:nvPicPr>
        <p:blipFill>
          <a:blip r:embed="rId2">
            <a:extLst/>
          </a:blip>
          <a:srcRect l="0" t="0" r="15355" b="0"/>
          <a:stretch>
            <a:fillRect/>
          </a:stretch>
        </p:blipFill>
        <p:spPr>
          <a:xfrm>
            <a:off x="9296400" y="2752725"/>
            <a:ext cx="9906000" cy="486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eub48763_01_12" descr="eub48763_01_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2133600"/>
            <a:ext cx="4429127" cy="845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"/>
          <p:cNvGrpSpPr/>
          <p:nvPr/>
        </p:nvGrpSpPr>
        <p:grpSpPr>
          <a:xfrm>
            <a:off x="3232150" y="11125200"/>
            <a:ext cx="17887950" cy="2133600"/>
            <a:chOff x="0" y="0"/>
            <a:chExt cx="17887950" cy="2133600"/>
          </a:xfrm>
        </p:grpSpPr>
        <p:sp>
          <p:nvSpPr>
            <p:cNvPr id="179" name="Rounded Rectangle"/>
            <p:cNvSpPr/>
            <p:nvPr/>
          </p:nvSpPr>
          <p:spPr>
            <a:xfrm>
              <a:off x="0" y="0"/>
              <a:ext cx="17887950" cy="2133600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C   +   O2   CO"/>
            <p:cNvSpPr/>
            <p:nvPr/>
          </p:nvSpPr>
          <p:spPr>
            <a:xfrm>
              <a:off x="4845191" y="1035804"/>
              <a:ext cx="63999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spcBef>
                  <a:spcPts val="3300"/>
                </a:spcBef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5600">
                  <a:latin typeface="Calibri"/>
                  <a:ea typeface="Calibri"/>
                  <a:cs typeface="Calibri"/>
                  <a:sym typeface="Calibri"/>
                </a:rPr>
                <a:t>C   +   O</a:t>
              </a:r>
              <a:r>
                <a:rPr baseline="-15500" sz="56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sz="5600">
                  <a:latin typeface="Calibri"/>
                  <a:ea typeface="Calibri"/>
                  <a:cs typeface="Calibri"/>
                  <a:sym typeface="Calibri"/>
                </a:rPr>
                <a:t>	  CO</a:t>
              </a:r>
            </a:p>
          </p:txBody>
        </p:sp>
        <p:sp>
          <p:nvSpPr>
            <p:cNvPr id="181" name="Line"/>
            <p:cNvSpPr/>
            <p:nvPr/>
          </p:nvSpPr>
          <p:spPr>
            <a:xfrm>
              <a:off x="7768995" y="1578729"/>
              <a:ext cx="88571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b="0" sz="2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Arrow"/>
            <p:cNvSpPr/>
            <p:nvPr/>
          </p:nvSpPr>
          <p:spPr>
            <a:xfrm>
              <a:off x="10239375" y="1250950"/>
              <a:ext cx="1085851" cy="50482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12700" cap="flat">
              <a:solidFill>
                <a:srgbClr val="4A7EBB"/>
              </a:solidFill>
              <a:prstDash val="solid"/>
              <a:miter lim="800000"/>
            </a:ln>
            <a:effectLst>
              <a:outerShdw sx="100000" sy="100000" kx="0" ky="0" algn="b" rotWithShape="0" blurRad="25400" dist="38100" dir="5400000">
                <a:srgbClr val="808080">
                  <a:alpha val="34999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2C +  O2            2CO"/>
            <p:cNvSpPr/>
            <p:nvPr/>
          </p:nvSpPr>
          <p:spPr>
            <a:xfrm>
              <a:off x="11549943" y="1054854"/>
              <a:ext cx="60444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spcBef>
                  <a:spcPts val="3300"/>
                </a:spcBef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5600">
                  <a:latin typeface="Calibri"/>
                  <a:ea typeface="Calibri"/>
                  <a:cs typeface="Calibri"/>
                  <a:sym typeface="Calibri"/>
                </a:rPr>
                <a:t>2C +  O</a:t>
              </a:r>
              <a:r>
                <a:rPr baseline="-15500" sz="5600">
                  <a:latin typeface="Calibri"/>
                  <a:ea typeface="Calibri"/>
                  <a:cs typeface="Calibri"/>
                  <a:sym typeface="Calibri"/>
                </a:rPr>
                <a:t>2        </a:t>
              </a:r>
              <a:r>
                <a:rPr sz="5600">
                  <a:latin typeface="Calibri"/>
                  <a:ea typeface="Calibri"/>
                  <a:cs typeface="Calibri"/>
                  <a:sym typeface="Calibri"/>
                </a:rPr>
                <a:t>    2CO</a:t>
              </a:r>
            </a:p>
          </p:txBody>
        </p:sp>
        <p:sp>
          <p:nvSpPr>
            <p:cNvPr id="184" name="Line"/>
            <p:cNvSpPr/>
            <p:nvPr/>
          </p:nvSpPr>
          <p:spPr>
            <a:xfrm>
              <a:off x="14902319" y="1597779"/>
              <a:ext cx="98095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b="0" sz="2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5" name="image31.png" descr="image3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67760" y="121404"/>
              <a:ext cx="6993643" cy="962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7" name="When not enough O2 is present, carbon monoxide is produced, and CO poisoning can occur:"/>
          <p:cNvSpPr txBox="1"/>
          <p:nvPr/>
        </p:nvSpPr>
        <p:spPr>
          <a:xfrm>
            <a:off x="3200400" y="11125200"/>
            <a:ext cx="5181600" cy="208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When not enough O</a:t>
            </a:r>
            <a:r>
              <a:rPr baseline="-15500" sz="3200"/>
              <a:t>2</a:t>
            </a:r>
            <a:r>
              <a:rPr sz="3200"/>
              <a:t> is present, carbon monoxide is produced, and CO poisoning can occur:</a:t>
            </a:r>
          </a:p>
        </p:txBody>
      </p:sp>
      <p:sp>
        <p:nvSpPr>
          <p:cNvPr id="188" name="Chemical equation:  Reactant(s)"/>
          <p:cNvSpPr txBox="1"/>
          <p:nvPr/>
        </p:nvSpPr>
        <p:spPr>
          <a:xfrm>
            <a:off x="8839200" y="1828800"/>
            <a:ext cx="777240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Chemical equation:  Reactant(s)</a:t>
            </a:r>
          </a:p>
        </p:txBody>
      </p:sp>
      <p:sp>
        <p:nvSpPr>
          <p:cNvPr id="189" name="Line"/>
          <p:cNvSpPr/>
          <p:nvPr/>
        </p:nvSpPr>
        <p:spPr>
          <a:xfrm>
            <a:off x="15875000" y="2197100"/>
            <a:ext cx="1041400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b="0" sz="2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Product(s)"/>
          <p:cNvSpPr txBox="1"/>
          <p:nvPr/>
        </p:nvSpPr>
        <p:spPr>
          <a:xfrm>
            <a:off x="17081500" y="1828800"/>
            <a:ext cx="2304326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Product(s)</a:t>
            </a:r>
          </a:p>
        </p:txBody>
      </p:sp>
      <p:sp>
        <p:nvSpPr>
          <p:cNvPr id="191" name="Chemical Changes Described by Chemical Equations"/>
          <p:cNvSpPr txBox="1"/>
          <p:nvPr>
            <p:ph type="title"/>
          </p:nvPr>
        </p:nvSpPr>
        <p:spPr>
          <a:xfrm>
            <a:off x="3962400" y="457200"/>
            <a:ext cx="16459200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Chemical Changes Described by Chemical Equations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7619999" y="7772400"/>
            <a:ext cx="13623926" cy="3200400"/>
            <a:chOff x="0" y="0"/>
            <a:chExt cx="13623925" cy="3200400"/>
          </a:xfrm>
        </p:grpSpPr>
        <p:sp>
          <p:nvSpPr>
            <p:cNvPr id="192" name="C   +   O2           CO2"/>
            <p:cNvSpPr txBox="1"/>
            <p:nvPr/>
          </p:nvSpPr>
          <p:spPr>
            <a:xfrm>
              <a:off x="914358" y="914400"/>
              <a:ext cx="7248199" cy="107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spcBef>
                  <a:spcPts val="3300"/>
                </a:spcBef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5600">
                  <a:latin typeface="Calibri"/>
                  <a:ea typeface="Calibri"/>
                  <a:cs typeface="Calibri"/>
                  <a:sym typeface="Calibri"/>
                </a:rPr>
                <a:t>C   +   O</a:t>
              </a:r>
              <a:r>
                <a:rPr baseline="-15500" sz="560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sz="5600">
                  <a:latin typeface="Calibri"/>
                  <a:ea typeface="Calibri"/>
                  <a:cs typeface="Calibri"/>
                  <a:sym typeface="Calibri"/>
                </a:rPr>
                <a:t>           CO</a:t>
              </a:r>
              <a:r>
                <a:rPr baseline="-15500" sz="5600"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193" name="Line"/>
            <p:cNvSpPr/>
            <p:nvPr/>
          </p:nvSpPr>
          <p:spPr>
            <a:xfrm>
              <a:off x="3790779" y="1489075"/>
              <a:ext cx="121914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b="0" sz="2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4" name="image32.png" descr="image3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00326" y="1981200"/>
              <a:ext cx="5333762" cy="1035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balanced equation"/>
            <p:cNvSpPr txBox="1"/>
            <p:nvPr/>
          </p:nvSpPr>
          <p:spPr>
            <a:xfrm>
              <a:off x="7924444" y="1066800"/>
              <a:ext cx="3517425" cy="639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0" i="1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i="0" sz="3600"/>
              </a:pPr>
              <a:r>
                <a:rPr i="1" sz="3200"/>
                <a:t>balanced equation</a:t>
              </a:r>
            </a:p>
          </p:txBody>
        </p:sp>
        <p:sp>
          <p:nvSpPr>
            <p:cNvPr id="196" name="Carbon reacts with oxygen to form carbon dioxide (complete combustion):"/>
            <p:cNvSpPr txBox="1"/>
            <p:nvPr/>
          </p:nvSpPr>
          <p:spPr>
            <a:xfrm>
              <a:off x="0" y="152399"/>
              <a:ext cx="13477598" cy="639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0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3600"/>
              </a:pPr>
              <a:r>
                <a:rPr sz="3200"/>
                <a:t>Carbon reacts with oxygen to form carbon dioxide (complete combustion):</a:t>
              </a:r>
            </a:p>
          </p:txBody>
        </p:sp>
        <p:sp>
          <p:nvSpPr>
            <p:cNvPr id="197" name="subscripts: # of atoms in a molecule…"/>
            <p:cNvSpPr txBox="1"/>
            <p:nvPr/>
          </p:nvSpPr>
          <p:spPr>
            <a:xfrm>
              <a:off x="7162479" y="1828800"/>
              <a:ext cx="5848197" cy="984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2800"/>
                <a:t>subscripts: # of atoms in a molecule</a:t>
              </a:r>
              <a:endParaRPr sz="2800"/>
            </a:p>
            <a:p>
              <a:pPr algn="l"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2800"/>
                <a:t># in front  = # of molecules in eqn.</a:t>
              </a:r>
            </a:p>
          </p:txBody>
        </p:sp>
        <p:sp>
          <p:nvSpPr>
            <p:cNvPr id="198" name="Rounded Rectangle"/>
            <p:cNvSpPr/>
            <p:nvPr/>
          </p:nvSpPr>
          <p:spPr>
            <a:xfrm>
              <a:off x="0" y="0"/>
              <a:ext cx="13623926" cy="3200400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3"/>
      <p:bldP build="whole" bldLvl="1" animBg="1" rev="0" advAuto="0" spid="187" grpId="2"/>
      <p:bldP build="whole" bldLvl="1" animBg="1" rev="0" advAuto="0" spid="1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atural gas combustion: methane plus oxygen produces carbon dioxide plus water…"/>
          <p:cNvSpPr txBox="1"/>
          <p:nvPr/>
        </p:nvSpPr>
        <p:spPr>
          <a:xfrm>
            <a:off x="3657600" y="1828800"/>
            <a:ext cx="17325367" cy="114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Natural gas combustion: methane plus oxygen produces carbon dioxide plus water</a:t>
            </a:r>
            <a:endParaRPr sz="3200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CH</a:t>
            </a:r>
            <a:r>
              <a:rPr baseline="-15500" sz="3200"/>
              <a:t>4</a:t>
            </a:r>
            <a:r>
              <a:rPr sz="3200"/>
              <a:t> + O</a:t>
            </a:r>
            <a:r>
              <a:rPr baseline="-15500" sz="3200"/>
              <a:t>2</a:t>
            </a:r>
            <a:r>
              <a:rPr sz="3200"/>
              <a:t>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CO</a:t>
            </a:r>
            <a:r>
              <a:rPr baseline="-15500" sz="3200"/>
              <a:t>2</a:t>
            </a:r>
            <a:r>
              <a:rPr sz="3200"/>
              <a:t> + H</a:t>
            </a:r>
            <a:r>
              <a:rPr baseline="-15500" sz="3200"/>
              <a:t>2</a:t>
            </a:r>
            <a:r>
              <a:rPr sz="3200"/>
              <a:t>O </a:t>
            </a:r>
            <a:r>
              <a:rPr i="1" sz="3200">
                <a:solidFill>
                  <a:srgbClr val="FF0000"/>
                </a:solidFill>
              </a:rPr>
              <a:t>not balanced: 4 H’s on left and 2 H’s on right, 2O’s on left &amp; 3 on right</a:t>
            </a:r>
          </a:p>
        </p:txBody>
      </p:sp>
      <p:grpSp>
        <p:nvGrpSpPr>
          <p:cNvPr id="212" name="Group"/>
          <p:cNvGrpSpPr/>
          <p:nvPr/>
        </p:nvGrpSpPr>
        <p:grpSpPr>
          <a:xfrm>
            <a:off x="4267200" y="7162800"/>
            <a:ext cx="16916400" cy="4492626"/>
            <a:chOff x="0" y="0"/>
            <a:chExt cx="16916400" cy="4492625"/>
          </a:xfrm>
        </p:grpSpPr>
        <p:pic>
          <p:nvPicPr>
            <p:cNvPr id="202" name="image33.png" descr="image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527175"/>
              <a:ext cx="7540625" cy="1831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S"/>
            <p:cNvSpPr/>
            <p:nvPr/>
          </p:nvSpPr>
          <p:spPr>
            <a:xfrm>
              <a:off x="377824" y="322262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0"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S</a:t>
              </a:r>
            </a:p>
          </p:txBody>
        </p:sp>
        <p:sp>
          <p:nvSpPr>
            <p:cNvPr id="204" name="+"/>
            <p:cNvSpPr/>
            <p:nvPr/>
          </p:nvSpPr>
          <p:spPr>
            <a:xfrm>
              <a:off x="1381124" y="322262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0"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+</a:t>
              </a:r>
            </a:p>
          </p:txBody>
        </p:sp>
        <p:sp>
          <p:nvSpPr>
            <p:cNvPr id="205" name="O2"/>
            <p:cNvSpPr/>
            <p:nvPr/>
          </p:nvSpPr>
          <p:spPr>
            <a:xfrm>
              <a:off x="2457450" y="322262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aseline="-15500"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06" name="SO2"/>
            <p:cNvSpPr/>
            <p:nvPr/>
          </p:nvSpPr>
          <p:spPr>
            <a:xfrm>
              <a:off x="5943600" y="321627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Calibri"/>
                  <a:ea typeface="Calibri"/>
                  <a:cs typeface="Calibri"/>
                  <a:sym typeface="Calibri"/>
                </a:rPr>
                <a:t>SO</a:t>
              </a:r>
              <a:r>
                <a:rPr baseline="-15500"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07" name="Line"/>
            <p:cNvSpPr/>
            <p:nvPr/>
          </p:nvSpPr>
          <p:spPr>
            <a:xfrm>
              <a:off x="3762376" y="3594099"/>
              <a:ext cx="1263651" cy="3177"/>
            </a:xfrm>
            <a:prstGeom prst="line">
              <a:avLst/>
            </a:prstGeom>
            <a:noFill/>
            <a:ln w="50800" cap="flat">
              <a:solidFill>
                <a:srgbClr val="1E1C1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25400" dist="38100" dir="5400000">
                <a:srgbClr val="808080">
                  <a:alpha val="3799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b="0" sz="2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S + O2  SO2"/>
            <p:cNvSpPr/>
            <p:nvPr/>
          </p:nvSpPr>
          <p:spPr>
            <a:xfrm>
              <a:off x="7718424" y="284797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 + O</a:t>
              </a:r>
              <a:r>
                <a:rPr baseline="-15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 </a:t>
              </a:r>
              <a:r>
                <a:rPr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SO</a:t>
              </a:r>
              <a:r>
                <a:rPr baseline="-15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sp>
          <p:nvSpPr>
            <p:cNvPr id="209" name="Small amount of sulfur present in coal…"/>
            <p:cNvSpPr/>
            <p:nvPr/>
          </p:nvSpPr>
          <p:spPr>
            <a:xfrm>
              <a:off x="12437" y="496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3200"/>
                <a:t>Small amount of sulfur present in coal </a:t>
              </a:r>
              <a:endParaRPr sz="3200"/>
            </a:p>
            <a:p>
              <a:pPr algn="l"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  <a:r>
                <a:rPr sz="3200"/>
                <a:t>(it’s removed during petroleum refining) </a:t>
              </a:r>
            </a:p>
          </p:txBody>
        </p:sp>
        <p:pic>
          <p:nvPicPr>
            <p:cNvPr id="210" name="100_0444.jpg" descr="100_0444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11197" b="26607"/>
            <a:stretch>
              <a:fillRect/>
            </a:stretch>
          </p:blipFill>
          <p:spPr>
            <a:xfrm>
              <a:off x="10772774" y="0"/>
              <a:ext cx="6143627" cy="381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Line"/>
            <p:cNvSpPr/>
            <p:nvPr/>
          </p:nvSpPr>
          <p:spPr>
            <a:xfrm>
              <a:off x="7629526" y="634999"/>
              <a:ext cx="5486401" cy="1193802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25400" dist="38100" dir="5400000">
                <a:srgbClr val="808080">
                  <a:alpha val="37999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b="0" sz="2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13" name="Burning to Balance Equations"/>
          <p:cNvSpPr txBox="1"/>
          <p:nvPr>
            <p:ph type="title"/>
          </p:nvPr>
        </p:nvSpPr>
        <p:spPr>
          <a:xfrm>
            <a:off x="3962400" y="361950"/>
            <a:ext cx="16459200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Burning to Balance Equations</a:t>
            </a:r>
          </a:p>
        </p:txBody>
      </p:sp>
      <p:grpSp>
        <p:nvGrpSpPr>
          <p:cNvPr id="238" name="Group"/>
          <p:cNvGrpSpPr/>
          <p:nvPr/>
        </p:nvGrpSpPr>
        <p:grpSpPr>
          <a:xfrm>
            <a:off x="4495800" y="2895599"/>
            <a:ext cx="14706600" cy="4128994"/>
            <a:chOff x="0" y="0"/>
            <a:chExt cx="14706600" cy="4128991"/>
          </a:xfrm>
        </p:grpSpPr>
        <p:grpSp>
          <p:nvGrpSpPr>
            <p:cNvPr id="235" name="Group"/>
            <p:cNvGrpSpPr/>
            <p:nvPr/>
          </p:nvGrpSpPr>
          <p:grpSpPr>
            <a:xfrm>
              <a:off x="0" y="0"/>
              <a:ext cx="14706601" cy="3917747"/>
              <a:chOff x="0" y="0"/>
              <a:chExt cx="14706600" cy="3917746"/>
            </a:xfrm>
          </p:grpSpPr>
          <p:pic>
            <p:nvPicPr>
              <p:cNvPr id="214" name="image35.png" descr="image3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209800" cy="20701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5" name="image36.png" descr="image36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359024" y="422273"/>
                <a:ext cx="1924051" cy="15716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6" name="image36.png" descr="image36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727574" y="422273"/>
                <a:ext cx="1924051" cy="15716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7" name="image37.png" descr="image37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0712450" y="422273"/>
                <a:ext cx="1704975" cy="14573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8" name="image37.png" descr="image37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3001624" y="409573"/>
                <a:ext cx="1704977" cy="14541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9" name="image38.png" descr="image38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8543924" y="603250"/>
                <a:ext cx="1854201" cy="12604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0" name="Line"/>
              <p:cNvSpPr/>
              <p:nvPr/>
            </p:nvSpPr>
            <p:spPr>
              <a:xfrm>
                <a:off x="7127876" y="1168399"/>
                <a:ext cx="1263651" cy="3178"/>
              </a:xfrm>
              <a:prstGeom prst="line">
                <a:avLst/>
              </a:prstGeom>
              <a:noFill/>
              <a:ln w="50800" cap="flat">
                <a:solidFill>
                  <a:srgbClr val="1E1C11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25400" dist="38100" dir="5400000">
                  <a:srgbClr val="808080">
                    <a:alpha val="37999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914400">
                  <a:defRPr b="0" sz="24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21" name="CH4"/>
              <p:cNvSpPr txBox="1"/>
              <p:nvPr/>
            </p:nvSpPr>
            <p:spPr>
              <a:xfrm>
                <a:off x="996950" y="1863724"/>
                <a:ext cx="928038" cy="759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CH</a:t>
                </a:r>
                <a:r>
                  <a:rPr baseline="-15500"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</a:p>
            </p:txBody>
          </p:sp>
          <p:sp>
            <p:nvSpPr>
              <p:cNvPr id="222" name="+"/>
              <p:cNvSpPr txBox="1"/>
              <p:nvPr/>
            </p:nvSpPr>
            <p:spPr>
              <a:xfrm>
                <a:off x="2120900" y="1879600"/>
                <a:ext cx="435343" cy="716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l" defTabSz="1828800">
                  <a:defRPr b="0" sz="3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</a:p>
            </p:txBody>
          </p:sp>
          <p:sp>
            <p:nvSpPr>
              <p:cNvPr id="223" name="O2"/>
              <p:cNvSpPr txBox="1"/>
              <p:nvPr/>
            </p:nvSpPr>
            <p:spPr>
              <a:xfrm>
                <a:off x="5356224" y="1879600"/>
                <a:ext cx="663496" cy="7597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aseline="-15500"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</a:p>
            </p:txBody>
          </p:sp>
          <p:sp>
            <p:nvSpPr>
              <p:cNvPr id="224" name="+"/>
              <p:cNvSpPr txBox="1"/>
              <p:nvPr/>
            </p:nvSpPr>
            <p:spPr>
              <a:xfrm>
                <a:off x="4283074" y="1879600"/>
                <a:ext cx="435343" cy="716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l" defTabSz="1828800">
                  <a:defRPr b="0" sz="3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</a:p>
            </p:txBody>
          </p:sp>
          <p:sp>
            <p:nvSpPr>
              <p:cNvPr id="225" name="O2"/>
              <p:cNvSpPr txBox="1"/>
              <p:nvPr/>
            </p:nvSpPr>
            <p:spPr>
              <a:xfrm>
                <a:off x="2927350" y="1879600"/>
                <a:ext cx="663496" cy="7597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aseline="-15500"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</a:p>
            </p:txBody>
          </p:sp>
          <p:sp>
            <p:nvSpPr>
              <p:cNvPr id="226" name="CO2"/>
              <p:cNvSpPr txBox="1"/>
              <p:nvPr/>
            </p:nvSpPr>
            <p:spPr>
              <a:xfrm>
                <a:off x="8947150" y="1863724"/>
                <a:ext cx="936968" cy="759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CO</a:t>
                </a:r>
                <a:r>
                  <a:rPr baseline="-15500"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</a:p>
            </p:txBody>
          </p:sp>
          <p:sp>
            <p:nvSpPr>
              <p:cNvPr id="227" name="H2O"/>
              <p:cNvSpPr txBox="1"/>
              <p:nvPr/>
            </p:nvSpPr>
            <p:spPr>
              <a:xfrm>
                <a:off x="11049000" y="1863724"/>
                <a:ext cx="962641" cy="759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r>
                  <a:rPr baseline="-15500"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</a:p>
            </p:txBody>
          </p:sp>
          <p:sp>
            <p:nvSpPr>
              <p:cNvPr id="228" name="H2O"/>
              <p:cNvSpPr txBox="1"/>
              <p:nvPr/>
            </p:nvSpPr>
            <p:spPr>
              <a:xfrm>
                <a:off x="13433423" y="1879600"/>
                <a:ext cx="962641" cy="7597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H</a:t>
                </a:r>
                <a:r>
                  <a:rPr baseline="-15500"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</a:p>
            </p:txBody>
          </p:sp>
          <p:sp>
            <p:nvSpPr>
              <p:cNvPr id="229" name="+"/>
              <p:cNvSpPr txBox="1"/>
              <p:nvPr/>
            </p:nvSpPr>
            <p:spPr>
              <a:xfrm>
                <a:off x="10366374" y="1879600"/>
                <a:ext cx="435343" cy="716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l" defTabSz="1828800">
                  <a:defRPr b="0" sz="3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</a:p>
            </p:txBody>
          </p:sp>
          <p:sp>
            <p:nvSpPr>
              <p:cNvPr id="230" name="+"/>
              <p:cNvSpPr txBox="1"/>
              <p:nvPr/>
            </p:nvSpPr>
            <p:spPr>
              <a:xfrm>
                <a:off x="12665074" y="1879600"/>
                <a:ext cx="435343" cy="716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l" defTabSz="1828800">
                  <a:defRPr b="0" sz="3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</a:p>
            </p:txBody>
          </p:sp>
          <p:sp>
            <p:nvSpPr>
              <p:cNvPr id="231" name="Line"/>
              <p:cNvSpPr/>
              <p:nvPr/>
            </p:nvSpPr>
            <p:spPr>
              <a:xfrm>
                <a:off x="7127876" y="2273299"/>
                <a:ext cx="1263651" cy="3178"/>
              </a:xfrm>
              <a:prstGeom prst="line">
                <a:avLst/>
              </a:prstGeom>
              <a:noFill/>
              <a:ln w="50800" cap="flat">
                <a:solidFill>
                  <a:srgbClr val="1E1C11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25400" dist="38100" dir="5400000">
                  <a:srgbClr val="808080">
                    <a:alpha val="37999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914400">
                  <a:defRPr b="0" sz="24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32" name="CH4 + 2O2  CO2 + 2H2O"/>
              <p:cNvSpPr txBox="1"/>
              <p:nvPr/>
            </p:nvSpPr>
            <p:spPr>
              <a:xfrm>
                <a:off x="1295399" y="3086100"/>
                <a:ext cx="5457177" cy="7597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</a:t>
                </a:r>
                <a:r>
                  <a:rPr baseline="-155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r>
                  <a:rPr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+ 2O</a:t>
                </a:r>
                <a:r>
                  <a:rPr baseline="-155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>
                    <a:solidFill>
                      <a:srgbClr val="FF0000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 </a:t>
                </a:r>
                <a:r>
                  <a:rPr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</a:t>
                </a:r>
                <a:r>
                  <a:rPr baseline="-155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+ 2H</a:t>
                </a:r>
                <a:r>
                  <a:rPr baseline="-155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</a:p>
            </p:txBody>
          </p:sp>
          <p:sp>
            <p:nvSpPr>
              <p:cNvPr id="233" name="# in front indicates # molecules…"/>
              <p:cNvSpPr txBox="1"/>
              <p:nvPr/>
            </p:nvSpPr>
            <p:spPr>
              <a:xfrm>
                <a:off x="7391400" y="2933700"/>
                <a:ext cx="5907579" cy="9840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2800"/>
                  <a:t># in front indicates # molecules</a:t>
                </a:r>
                <a:endParaRPr sz="2800"/>
              </a:p>
              <a:p>
                <a:pPr algn="l" defTabSz="1828800">
                  <a:defRPr b="0" sz="36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2800"/>
                  <a:t>Subscripts: # of atoms in a molecule</a:t>
                </a:r>
              </a:p>
            </p:txBody>
          </p:sp>
          <p:sp>
            <p:nvSpPr>
              <p:cNvPr id="234" name="2x2=4"/>
              <p:cNvSpPr txBox="1"/>
              <p:nvPr/>
            </p:nvSpPr>
            <p:spPr>
              <a:xfrm>
                <a:off x="13347700" y="3086100"/>
                <a:ext cx="1174349" cy="577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l" defTabSz="1828800">
                  <a:defRPr b="0" sz="2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3600"/>
                </a:pPr>
                <a:r>
                  <a:rPr sz="2800"/>
                  <a:t>2x2=4</a:t>
                </a:r>
              </a:p>
            </p:txBody>
          </p:sp>
        </p:grpSp>
        <p:sp>
          <p:nvSpPr>
            <p:cNvPr id="236" name="Line"/>
            <p:cNvSpPr/>
            <p:nvPr/>
          </p:nvSpPr>
          <p:spPr>
            <a:xfrm rot="21440217">
              <a:off x="5147728" y="2767234"/>
              <a:ext cx="2433115" cy="41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87" fill="norm" stroke="1" extrusionOk="0">
                  <a:moveTo>
                    <a:pt x="0" y="19087"/>
                  </a:moveTo>
                  <a:lnTo>
                    <a:pt x="0" y="19087"/>
                  </a:lnTo>
                  <a:cubicBezTo>
                    <a:pt x="1470" y="5723"/>
                    <a:pt x="7632" y="-2513"/>
                    <a:pt x="13762" y="691"/>
                  </a:cubicBezTo>
                  <a:cubicBezTo>
                    <a:pt x="17275" y="2527"/>
                    <a:pt x="20182" y="7879"/>
                    <a:pt x="21600" y="15122"/>
                  </a:cubicBezTo>
                </a:path>
              </a:pathLst>
            </a:custGeom>
            <a:noFill/>
            <a:ln w="38100" cap="flat">
              <a:solidFill>
                <a:srgbClr val="B6DCD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 flipH="1" rot="10280543">
              <a:off x="5736412" y="3662722"/>
              <a:ext cx="1789981" cy="3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59" fill="norm" stroke="1" extrusionOk="0">
                  <a:moveTo>
                    <a:pt x="0" y="17759"/>
                  </a:moveTo>
                  <a:lnTo>
                    <a:pt x="0" y="17759"/>
                  </a:lnTo>
                  <a:cubicBezTo>
                    <a:pt x="3242" y="3153"/>
                    <a:pt x="12292" y="-3841"/>
                    <a:pt x="20214" y="2138"/>
                  </a:cubicBezTo>
                  <a:cubicBezTo>
                    <a:pt x="20686" y="2495"/>
                    <a:pt x="21149" y="2894"/>
                    <a:pt x="21600" y="3335"/>
                  </a:cubicBezTo>
                </a:path>
              </a:pathLst>
            </a:custGeom>
            <a:noFill/>
            <a:ln w="38100" cap="flat">
              <a:solidFill>
                <a:srgbClr val="B6DCD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0"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39" name="image39.png" descr="image39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48000" y="11125200"/>
            <a:ext cx="4003965" cy="25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  <p:bldP build="whole" bldLvl="1" animBg="1" rev="0" advAuto="0" spid="2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ps for Balancing Chemical Equations"/>
          <p:cNvSpPr txBox="1"/>
          <p:nvPr>
            <p:ph type="title"/>
          </p:nvPr>
        </p:nvSpPr>
        <p:spPr>
          <a:xfrm>
            <a:off x="3962400" y="361950"/>
            <a:ext cx="16459200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Tips for Balancing Chemical Equations</a:t>
            </a:r>
          </a:p>
        </p:txBody>
      </p:sp>
      <p:sp>
        <p:nvSpPr>
          <p:cNvPr id="242" name="If an element is present in just one compound on each side, balance it first…"/>
          <p:cNvSpPr txBox="1"/>
          <p:nvPr>
            <p:ph type="body" sz="quarter" idx="1"/>
          </p:nvPr>
        </p:nvSpPr>
        <p:spPr>
          <a:xfrm>
            <a:off x="4114800" y="7772400"/>
            <a:ext cx="16459200" cy="3810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2100"/>
              </a:spcBef>
              <a:buClr>
                <a:srgbClr val="000000"/>
              </a:buClr>
              <a:buChar char="-"/>
            </a:pPr>
            <a:r>
              <a:t>If an element is present in just one compound on each side, balance it </a:t>
            </a:r>
            <a:r>
              <a:rPr i="1"/>
              <a:t>first</a:t>
            </a:r>
            <a:endParaRPr i="1"/>
          </a:p>
          <a:p>
            <a:pPr>
              <a:spcBef>
                <a:spcPts val="2100"/>
              </a:spcBef>
              <a:buClr>
                <a:srgbClr val="000000"/>
              </a:buClr>
              <a:buChar char="-"/>
            </a:pPr>
            <a:r>
              <a:t>Balance anything that exists as a free element </a:t>
            </a:r>
            <a:r>
              <a:rPr i="1"/>
              <a:t>last</a:t>
            </a:r>
            <a:endParaRPr i="1"/>
          </a:p>
          <a:p>
            <a:pPr>
              <a:spcBef>
                <a:spcPts val="2100"/>
              </a:spcBef>
              <a:buClr>
                <a:srgbClr val="000000"/>
              </a:buClr>
              <a:buChar char="-"/>
            </a:pPr>
            <a:r>
              <a:t>Balance polyatomic ions as a unit</a:t>
            </a:r>
          </a:p>
          <a:p>
            <a:pPr>
              <a:spcBef>
                <a:spcPts val="2100"/>
              </a:spcBef>
              <a:buClr>
                <a:srgbClr val="000000"/>
              </a:buClr>
              <a:buChar char="-"/>
            </a:pPr>
            <a:r>
              <a:t>Check when done – same number of atoms, and same total charge (if any) on both sides</a:t>
            </a:r>
          </a:p>
        </p:txBody>
      </p:sp>
      <p:pic>
        <p:nvPicPr>
          <p:cNvPr id="243" name="image40.png" descr="image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7600" y="2590800"/>
            <a:ext cx="5826127" cy="2006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Octane, C8H18"/>
          <p:cNvSpPr txBox="1"/>
          <p:nvPr/>
        </p:nvSpPr>
        <p:spPr>
          <a:xfrm>
            <a:off x="17256126" y="3225800"/>
            <a:ext cx="3008433" cy="759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Octane, C</a:t>
            </a:r>
            <a:r>
              <a:rPr baseline="-15500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15500">
                <a:latin typeface="Calibri"/>
                <a:ea typeface="Calibri"/>
                <a:cs typeface="Calibri"/>
                <a:sym typeface="Calibri"/>
              </a:rPr>
              <a:t>18</a:t>
            </a:r>
          </a:p>
        </p:txBody>
      </p:sp>
      <p:sp>
        <p:nvSpPr>
          <p:cNvPr id="245" name="What about burning gasoline?"/>
          <p:cNvSpPr txBox="1"/>
          <p:nvPr/>
        </p:nvSpPr>
        <p:spPr>
          <a:xfrm>
            <a:off x="4419599" y="3200400"/>
            <a:ext cx="6270448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about burning gasoline?</a:t>
            </a:r>
          </a:p>
        </p:txBody>
      </p:sp>
      <p:sp>
        <p:nvSpPr>
          <p:cNvPr id="246" name="Molecule + O2 forms CO2 + H2O"/>
          <p:cNvSpPr txBox="1"/>
          <p:nvPr/>
        </p:nvSpPr>
        <p:spPr>
          <a:xfrm>
            <a:off x="4572000" y="4114800"/>
            <a:ext cx="5977454" cy="678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Molecule + O</a:t>
            </a:r>
            <a:r>
              <a:rPr baseline="-15500" sz="3200"/>
              <a:t>2</a:t>
            </a:r>
            <a:r>
              <a:rPr sz="3200"/>
              <a:t> forms CO</a:t>
            </a:r>
            <a:r>
              <a:rPr baseline="-15500" sz="3200"/>
              <a:t>2</a:t>
            </a:r>
            <a:r>
              <a:rPr sz="3200"/>
              <a:t> + H</a:t>
            </a:r>
            <a:r>
              <a:rPr baseline="-15500" sz="3200"/>
              <a:t>2</a:t>
            </a:r>
            <a:r>
              <a:rPr sz="3200"/>
              <a:t>O</a:t>
            </a:r>
          </a:p>
        </p:txBody>
      </p:sp>
      <p:sp>
        <p:nvSpPr>
          <p:cNvPr id="247" name="C8H18 + O2  CO2 + H2O"/>
          <p:cNvSpPr txBox="1"/>
          <p:nvPr/>
        </p:nvSpPr>
        <p:spPr>
          <a:xfrm>
            <a:off x="4572000" y="4876800"/>
            <a:ext cx="4772145" cy="679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C</a:t>
            </a:r>
            <a:r>
              <a:rPr baseline="-15500" sz="3200"/>
              <a:t>8</a:t>
            </a:r>
            <a:r>
              <a:rPr sz="3200"/>
              <a:t>H</a:t>
            </a:r>
            <a:r>
              <a:rPr baseline="-15500" sz="3200"/>
              <a:t>18</a:t>
            </a:r>
            <a:r>
              <a:rPr sz="3200"/>
              <a:t> + O</a:t>
            </a:r>
            <a:r>
              <a:rPr baseline="-15500" sz="3200"/>
              <a:t>2</a:t>
            </a:r>
            <a:r>
              <a:rPr sz="3200"/>
              <a:t>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CO</a:t>
            </a:r>
            <a:r>
              <a:rPr baseline="-15500" sz="3200"/>
              <a:t>2</a:t>
            </a:r>
            <a:r>
              <a:rPr sz="3200"/>
              <a:t> + H</a:t>
            </a:r>
            <a:r>
              <a:rPr baseline="-15500" sz="3200"/>
              <a:t>2</a:t>
            </a:r>
            <a:r>
              <a:rPr sz="3200"/>
              <a:t>O</a:t>
            </a:r>
          </a:p>
        </p:txBody>
      </p:sp>
      <p:sp>
        <p:nvSpPr>
          <p:cNvPr id="248" name="C8H18 + O2  8CO2 + H2O"/>
          <p:cNvSpPr txBox="1"/>
          <p:nvPr/>
        </p:nvSpPr>
        <p:spPr>
          <a:xfrm>
            <a:off x="10515600" y="4876800"/>
            <a:ext cx="4998165" cy="679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C</a:t>
            </a:r>
            <a:r>
              <a:rPr baseline="-15500" sz="3200"/>
              <a:t>8</a:t>
            </a:r>
            <a:r>
              <a:rPr sz="3200"/>
              <a:t>H</a:t>
            </a:r>
            <a:r>
              <a:rPr baseline="-15500" sz="3200"/>
              <a:t>18</a:t>
            </a:r>
            <a:r>
              <a:rPr sz="3200"/>
              <a:t> + O</a:t>
            </a:r>
            <a:r>
              <a:rPr baseline="-15500" sz="3200"/>
              <a:t>2</a:t>
            </a:r>
            <a:r>
              <a:rPr sz="3200"/>
              <a:t>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8CO</a:t>
            </a:r>
            <a:r>
              <a:rPr baseline="-15500" sz="3200"/>
              <a:t>2</a:t>
            </a:r>
            <a:r>
              <a:rPr sz="3200"/>
              <a:t> + H</a:t>
            </a:r>
            <a:r>
              <a:rPr baseline="-15500" sz="3200"/>
              <a:t>2</a:t>
            </a:r>
            <a:r>
              <a:rPr sz="3200"/>
              <a:t>O</a:t>
            </a:r>
          </a:p>
        </p:txBody>
      </p:sp>
      <p:sp>
        <p:nvSpPr>
          <p:cNvPr id="249" name="C8H18 + O2  8CO2 + 9H2O"/>
          <p:cNvSpPr txBox="1"/>
          <p:nvPr/>
        </p:nvSpPr>
        <p:spPr>
          <a:xfrm>
            <a:off x="4572000" y="5638800"/>
            <a:ext cx="5224185" cy="679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C</a:t>
            </a:r>
            <a:r>
              <a:rPr baseline="-15500" sz="3200"/>
              <a:t>8</a:t>
            </a:r>
            <a:r>
              <a:rPr sz="3200"/>
              <a:t>H</a:t>
            </a:r>
            <a:r>
              <a:rPr baseline="-15500" sz="3200"/>
              <a:t>18</a:t>
            </a:r>
            <a:r>
              <a:rPr sz="3200"/>
              <a:t> + O</a:t>
            </a:r>
            <a:r>
              <a:rPr baseline="-15500" sz="3200"/>
              <a:t>2</a:t>
            </a:r>
            <a:r>
              <a:rPr sz="3200"/>
              <a:t>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8CO</a:t>
            </a:r>
            <a:r>
              <a:rPr baseline="-15500" sz="3200"/>
              <a:t>2</a:t>
            </a:r>
            <a:r>
              <a:rPr sz="3200"/>
              <a:t> + 9H</a:t>
            </a:r>
            <a:r>
              <a:rPr baseline="-15500" sz="3200"/>
              <a:t>2</a:t>
            </a:r>
            <a:r>
              <a:rPr sz="3200"/>
              <a:t>O</a:t>
            </a:r>
          </a:p>
        </p:txBody>
      </p:sp>
      <p:sp>
        <p:nvSpPr>
          <p:cNvPr id="250" name="8x2+9 O’s on product side (25 O’s), leads to 12 ½ O2 can’t have fractions"/>
          <p:cNvSpPr txBox="1"/>
          <p:nvPr/>
        </p:nvSpPr>
        <p:spPr>
          <a:xfrm>
            <a:off x="4572000" y="6400800"/>
            <a:ext cx="13332011" cy="678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8x2+9 O’s on product side (25 O’s), leads to 12 ½ O</a:t>
            </a:r>
            <a:r>
              <a:rPr baseline="-15500" sz="3200"/>
              <a:t>2</a:t>
            </a:r>
            <a:r>
              <a:rPr sz="3200"/>
              <a:t> can’t have fractions</a:t>
            </a:r>
          </a:p>
        </p:txBody>
      </p:sp>
      <p:sp>
        <p:nvSpPr>
          <p:cNvPr id="251" name="2C8H18 + 25 O2  16CO2 + 18H2O"/>
          <p:cNvSpPr txBox="1"/>
          <p:nvPr/>
        </p:nvSpPr>
        <p:spPr>
          <a:xfrm>
            <a:off x="4572000" y="7010400"/>
            <a:ext cx="6467198" cy="679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2C</a:t>
            </a:r>
            <a:r>
              <a:rPr baseline="-15500" sz="3200"/>
              <a:t>8</a:t>
            </a:r>
            <a:r>
              <a:rPr sz="3200"/>
              <a:t>H</a:t>
            </a:r>
            <a:r>
              <a:rPr baseline="-15500" sz="3200"/>
              <a:t>18</a:t>
            </a:r>
            <a:r>
              <a:rPr sz="3200"/>
              <a:t> + 25 O</a:t>
            </a:r>
            <a:r>
              <a:rPr baseline="-15500" sz="3200"/>
              <a:t>2</a:t>
            </a:r>
            <a:r>
              <a:rPr sz="3200"/>
              <a:t>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/>
              <a:t> 16CO</a:t>
            </a:r>
            <a:r>
              <a:rPr baseline="-15500" sz="3200"/>
              <a:t>2</a:t>
            </a:r>
            <a:r>
              <a:rPr sz="3200"/>
              <a:t> + 18H</a:t>
            </a:r>
            <a:r>
              <a:rPr baseline="-15500" sz="3200"/>
              <a:t>2</a:t>
            </a:r>
            <a:r>
              <a:rPr sz="3200"/>
              <a:t>O</a:t>
            </a:r>
          </a:p>
        </p:txBody>
      </p:sp>
      <p:sp>
        <p:nvSpPr>
          <p:cNvPr id="252" name="Burning propane?"/>
          <p:cNvSpPr txBox="1"/>
          <p:nvPr/>
        </p:nvSpPr>
        <p:spPr>
          <a:xfrm>
            <a:off x="4572000" y="11734800"/>
            <a:ext cx="3830633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Burning propane?</a:t>
            </a:r>
          </a:p>
        </p:txBody>
      </p:sp>
      <p:sp>
        <p:nvSpPr>
          <p:cNvPr id="253" name="C3H8"/>
          <p:cNvSpPr txBox="1"/>
          <p:nvPr/>
        </p:nvSpPr>
        <p:spPr>
          <a:xfrm>
            <a:off x="8686800" y="11734800"/>
            <a:ext cx="1194961" cy="7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baseline="-15500"/>
              <a:t>3</a:t>
            </a:r>
            <a:r>
              <a:t>H</a:t>
            </a:r>
            <a:r>
              <a:rPr baseline="-15500"/>
              <a:t>8</a:t>
            </a:r>
          </a:p>
        </p:txBody>
      </p:sp>
      <p:sp>
        <p:nvSpPr>
          <p:cNvPr id="254" name="+ O2  CO2 + H2O"/>
          <p:cNvSpPr txBox="1"/>
          <p:nvPr/>
        </p:nvSpPr>
        <p:spPr>
          <a:xfrm>
            <a:off x="9906000" y="11734800"/>
            <a:ext cx="4048294" cy="744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t>+ O</a:t>
            </a:r>
            <a:r>
              <a:rPr baseline="-15500"/>
              <a:t>2</a:t>
            </a:r>
            <a:r>
              <a:t>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CO</a:t>
            </a:r>
            <a:r>
              <a:rPr baseline="-15500"/>
              <a:t>2</a:t>
            </a:r>
            <a:r>
              <a:t> + H</a:t>
            </a:r>
            <a:r>
              <a:rPr baseline="-15500"/>
              <a:t>2</a:t>
            </a:r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3"/>
      <p:bldP build="whole" bldLvl="1" animBg="1" rev="0" advAuto="0" spid="253" grpId="8"/>
      <p:bldP build="whole" bldLvl="1" animBg="1" rev="0" advAuto="0" spid="251" grpId="6"/>
      <p:bldP build="whole" bldLvl="1" animBg="1" rev="0" advAuto="0" spid="246" grpId="1"/>
      <p:bldP build="whole" bldLvl="1" animBg="1" rev="0" advAuto="0" spid="247" grpId="2"/>
      <p:bldP build="whole" bldLvl="1" animBg="1" rev="0" advAuto="0" spid="250" grpId="5"/>
      <p:bldP build="whole" bldLvl="1" animBg="1" rev="0" advAuto="0" spid="252" grpId="7"/>
      <p:bldP build="whole" bldLvl="1" animBg="1" rev="0" advAuto="0" spid="249" grpId="4"/>
      <p:bldP build="whole" bldLvl="1" animBg="1" rev="0" advAuto="0" spid="254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3"/>
          <p:cNvSpPr txBox="1"/>
          <p:nvPr>
            <p:ph type="title"/>
          </p:nvPr>
        </p:nvSpPr>
        <p:spPr>
          <a:xfrm>
            <a:off x="3657599" y="34925"/>
            <a:ext cx="15535278" cy="2860676"/>
          </a:xfrm>
          <a:prstGeom prst="rect">
            <a:avLst/>
          </a:prstGeom>
        </p:spPr>
        <p:txBody>
          <a:bodyPr/>
          <a:lstStyle>
            <a:lvl1pPr algn="l">
              <a:defRPr b="1" i="1" sz="4800"/>
            </a:lvl1pPr>
          </a:lstStyle>
          <a:p>
            <a:pPr/>
            <a:r>
              <a:t>Patterns of Chemical Reactivity</a:t>
            </a:r>
          </a:p>
        </p:txBody>
      </p:sp>
      <p:sp>
        <p:nvSpPr>
          <p:cNvPr id="257" name="TextBox 5"/>
          <p:cNvSpPr txBox="1"/>
          <p:nvPr/>
        </p:nvSpPr>
        <p:spPr>
          <a:xfrm>
            <a:off x="3657600" y="2133599"/>
            <a:ext cx="17373600" cy="1059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Three of the most commonly encountered reaction types are </a:t>
            </a:r>
            <a:r>
              <a:rPr i="1"/>
              <a:t>combination</a:t>
            </a:r>
            <a:r>
              <a:t>, </a:t>
            </a:r>
            <a:r>
              <a:rPr i="1"/>
              <a:t>decomposition</a:t>
            </a:r>
            <a:r>
              <a:t>, and </a:t>
            </a:r>
            <a:r>
              <a:rPr i="1"/>
              <a:t>combustion</a:t>
            </a:r>
            <a:r>
              <a:t>.</a:t>
            </a:r>
            <a:endParaRPr>
              <a:solidFill>
                <a:srgbClr val="FFFFFF"/>
              </a:solidFill>
            </a:endParaR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Combination—</a:t>
            </a:r>
            <a:r>
              <a:rPr i="0"/>
              <a:t>two or more reactants combine to form a single product</a:t>
            </a:r>
            <a:endParaRPr>
              <a:solidFill>
                <a:srgbClr val="FFFFFF"/>
              </a:solidFill>
            </a:endParaRPr>
          </a:p>
          <a:p>
            <a:pPr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NH</a:t>
            </a:r>
            <a:r>
              <a:rPr baseline="-15500"/>
              <a:t>3</a:t>
            </a:r>
            <a:r>
              <a:t>(</a:t>
            </a:r>
            <a:r>
              <a:rPr i="1"/>
              <a:t>g</a:t>
            </a:r>
            <a:r>
              <a:t>) + HCl(</a:t>
            </a:r>
            <a:r>
              <a:rPr i="1"/>
              <a:t>g</a:t>
            </a:r>
            <a:r>
              <a:t>) → NH</a:t>
            </a:r>
            <a:r>
              <a:rPr baseline="-15500"/>
              <a:t>4</a:t>
            </a:r>
            <a:r>
              <a:t>Cl(</a:t>
            </a:r>
            <a:r>
              <a:rPr i="1"/>
              <a:t>s</a:t>
            </a:r>
            <a:r>
              <a:t>)</a:t>
            </a:r>
            <a:endParaRPr i="1"/>
          </a:p>
          <a:p>
            <a:pPr algn="l" defTabSz="914400">
              <a:defRPr b="0" i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Decomposition—</a:t>
            </a:r>
            <a:r>
              <a:rPr i="0"/>
              <a:t>two or more products form from a single reactant</a:t>
            </a:r>
            <a:endParaRPr>
              <a:solidFill>
                <a:srgbClr val="FFFFFF"/>
              </a:solidFill>
            </a:endParaRPr>
          </a:p>
          <a:p>
            <a:pPr algn="l" defTabSz="914400">
              <a:defRPr b="0"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CaCO</a:t>
            </a:r>
            <a:r>
              <a:rPr baseline="-15500"/>
              <a:t>3</a:t>
            </a:r>
            <a:r>
              <a:t>(</a:t>
            </a:r>
            <a:r>
              <a:rPr i="1"/>
              <a:t>s</a:t>
            </a:r>
            <a:r>
              <a:t>) → CaO(</a:t>
            </a:r>
            <a:r>
              <a:rPr i="1"/>
              <a:t>s</a:t>
            </a:r>
            <a:r>
              <a:t>) + CO</a:t>
            </a:r>
            <a:r>
              <a:rPr baseline="-15500"/>
              <a:t>2</a:t>
            </a:r>
            <a:r>
              <a:t>(</a:t>
            </a:r>
            <a:r>
              <a:rPr i="1"/>
              <a:t>g</a:t>
            </a:r>
            <a:r>
              <a:t>)</a:t>
            </a:r>
            <a:endParaRPr>
              <a:solidFill>
                <a:srgbClr val="FFFFFF"/>
              </a:solidFill>
            </a:endParaRPr>
          </a:p>
          <a:p>
            <a:pPr algn="l" defTabSz="914400">
              <a:defRPr b="0" i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Combustion—</a:t>
            </a:r>
            <a:r>
              <a:rPr i="0"/>
              <a:t>a substance burns in the presence of oxygen. Combustion of a compound that contains C and H (or C, H, and O) produces carbon dioxide gas and </a:t>
            </a:r>
            <a:r>
              <a:t>liquid</a:t>
            </a:r>
            <a:r>
              <a:rPr i="0"/>
              <a:t> water.</a:t>
            </a:r>
            <a:endParaRPr>
              <a:solidFill>
                <a:srgbClr val="FFFFFF"/>
              </a:solidFill>
            </a:endParaRPr>
          </a:p>
          <a:p>
            <a:pPr algn="l" defTabSz="914400">
              <a:defRPr b="0" i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</a:t>
            </a:r>
            <a:r>
              <a:rPr baseline="-15500"/>
              <a:t>2</a:t>
            </a:r>
            <a:r>
              <a:t>O(</a:t>
            </a:r>
            <a:r>
              <a:rPr i="1"/>
              <a:t>l</a:t>
            </a:r>
            <a:r>
              <a:t>) + O</a:t>
            </a:r>
            <a:r>
              <a:rPr baseline="-15500"/>
              <a:t>2</a:t>
            </a:r>
            <a:r>
              <a:t>(</a:t>
            </a:r>
            <a:r>
              <a:rPr i="1"/>
              <a:t>g</a:t>
            </a:r>
            <a:r>
              <a:t>) → CO</a:t>
            </a:r>
            <a:r>
              <a:rPr baseline="-15500"/>
              <a:t>2</a:t>
            </a:r>
            <a:r>
              <a:t>(</a:t>
            </a:r>
            <a:r>
              <a:rPr i="1"/>
              <a:t>g</a:t>
            </a:r>
            <a:r>
              <a:t>) + H</a:t>
            </a:r>
            <a:r>
              <a:rPr baseline="-15500"/>
              <a:t>2</a:t>
            </a:r>
            <a:r>
              <a:t>O(</a:t>
            </a:r>
            <a:r>
              <a:rPr i="1"/>
              <a:t>l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6"/>
          <p:cNvSpPr txBox="1"/>
          <p:nvPr/>
        </p:nvSpPr>
        <p:spPr>
          <a:xfrm>
            <a:off x="3871616" y="875152"/>
            <a:ext cx="1463766" cy="898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914400">
              <a:spcBef>
                <a:spcPts val="2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  <a:tab pos="14630400" algn="l"/>
                <a:tab pos="15544800" algn="l"/>
                <a:tab pos="16459200" algn="l"/>
                <a:tab pos="17373600" algn="l"/>
                <a:tab pos="18288000" algn="l"/>
              </a:tabLst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8.3</a:t>
            </a:r>
          </a:p>
        </p:txBody>
      </p:sp>
      <p:sp>
        <p:nvSpPr>
          <p:cNvPr id="260" name="Title 3"/>
          <p:cNvSpPr txBox="1"/>
          <p:nvPr>
            <p:ph type="title"/>
          </p:nvPr>
        </p:nvSpPr>
        <p:spPr>
          <a:xfrm>
            <a:off x="3657600" y="34925"/>
            <a:ext cx="16459200" cy="2860676"/>
          </a:xfrm>
          <a:prstGeom prst="rect">
            <a:avLst/>
          </a:prstGeom>
        </p:spPr>
        <p:txBody>
          <a:bodyPr/>
          <a:lstStyle/>
          <a:p>
            <a:pPr algn="l">
              <a:defRPr b="1" i="1" sz="4800">
                <a:solidFill>
                  <a:srgbClr val="0070C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		</a:t>
            </a:r>
            <a:r>
              <a:rPr>
                <a:solidFill>
                  <a:srgbClr val="000000"/>
                </a:solidFill>
              </a:rPr>
              <a:t>Calculations with Balanced Chemical Equations</a:t>
            </a:r>
          </a:p>
        </p:txBody>
      </p:sp>
      <p:sp>
        <p:nvSpPr>
          <p:cNvPr id="261" name="TextBox 5"/>
          <p:cNvSpPr txBox="1"/>
          <p:nvPr/>
        </p:nvSpPr>
        <p:spPr>
          <a:xfrm>
            <a:off x="3352800" y="2743199"/>
            <a:ext cx="17678400" cy="6443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Balanced chemical equations are used to predict how much product will form from a given amount of reactant.</a:t>
            </a:r>
            <a:endParaRPr>
              <a:solidFill>
                <a:srgbClr val="FFFFFF"/>
              </a:solidFill>
            </a:endParaR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62" name="Rectangle 1"/>
          <p:cNvSpPr txBox="1"/>
          <p:nvPr/>
        </p:nvSpPr>
        <p:spPr>
          <a:xfrm>
            <a:off x="3352800" y="10515600"/>
            <a:ext cx="17526000" cy="2368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moles of CO combine with 1 mole of O</a:t>
            </a:r>
            <a:r>
              <a:rPr baseline="-15500"/>
              <a:t>2</a:t>
            </a:r>
            <a:r>
              <a:t> to produce 2 moles of CO</a:t>
            </a:r>
            <a:r>
              <a:rPr baseline="-15500"/>
              <a:t>2</a:t>
            </a:r>
            <a:r>
              <a:t>.</a:t>
            </a:r>
            <a:endParaRPr>
              <a:solidFill>
                <a:srgbClr val="FFFFFF"/>
              </a:solidFill>
            </a:endParaR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moles of CO is stoichiometrically equivalent to 2 moles of CO</a:t>
            </a:r>
            <a:r>
              <a:rPr baseline="-15500"/>
              <a:t>2</a:t>
            </a:r>
            <a:r>
              <a:t>.</a:t>
            </a:r>
          </a:p>
        </p:txBody>
      </p:sp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8525" y="4581905"/>
            <a:ext cx="9581748" cy="5154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3"/>
          <p:cNvSpPr txBox="1"/>
          <p:nvPr>
            <p:ph type="title"/>
          </p:nvPr>
        </p:nvSpPr>
        <p:spPr>
          <a:xfrm>
            <a:off x="3657599" y="34925"/>
            <a:ext cx="15535278" cy="2860676"/>
          </a:xfrm>
          <a:prstGeom prst="rect">
            <a:avLst/>
          </a:prstGeom>
        </p:spPr>
        <p:txBody>
          <a:bodyPr/>
          <a:lstStyle>
            <a:lvl1pPr algn="l">
              <a:defRPr b="1" i="1" sz="4800"/>
            </a:lvl1pPr>
          </a:lstStyle>
          <a:p>
            <a:pPr/>
            <a:r>
              <a:t>Calculations with Balanced Chemical Equations (2)</a:t>
            </a:r>
          </a:p>
        </p:txBody>
      </p:sp>
      <p:sp>
        <p:nvSpPr>
          <p:cNvPr id="266" name="TextBox 5"/>
          <p:cNvSpPr txBox="1"/>
          <p:nvPr/>
        </p:nvSpPr>
        <p:spPr>
          <a:xfrm>
            <a:off x="3657600" y="2438400"/>
            <a:ext cx="17068800" cy="1669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Consider the complete reaction of 3.82 moles of CO to form CO</a:t>
            </a:r>
            <a:r>
              <a:rPr baseline="-15500"/>
              <a:t>2</a:t>
            </a:r>
            <a:r>
              <a:t>.  Calculate the number of moles of CO</a:t>
            </a:r>
            <a:r>
              <a:rPr baseline="-15500"/>
              <a:t>2 </a:t>
            </a:r>
            <a:r>
              <a:t>produced.</a:t>
            </a:r>
          </a:p>
        </p:txBody>
      </p:sp>
      <p:pic>
        <p:nvPicPr>
          <p:cNvPr id="2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0820400"/>
            <a:ext cx="16190977" cy="1438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4724400"/>
            <a:ext cx="9581747" cy="5154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3"/>
          <p:cNvSpPr txBox="1"/>
          <p:nvPr>
            <p:ph type="title"/>
          </p:nvPr>
        </p:nvSpPr>
        <p:spPr>
          <a:xfrm>
            <a:off x="3657599" y="34925"/>
            <a:ext cx="15535278" cy="2860676"/>
          </a:xfrm>
          <a:prstGeom prst="rect">
            <a:avLst/>
          </a:prstGeom>
        </p:spPr>
        <p:txBody>
          <a:bodyPr/>
          <a:lstStyle>
            <a:lvl1pPr algn="l">
              <a:defRPr b="1" i="1" sz="4800"/>
            </a:lvl1pPr>
          </a:lstStyle>
          <a:p>
            <a:pPr/>
            <a:r>
              <a:t>Calculations with Balanced Chemical Equations (3)</a:t>
            </a:r>
          </a:p>
        </p:txBody>
      </p:sp>
      <p:sp>
        <p:nvSpPr>
          <p:cNvPr id="271" name="TextBox 5"/>
          <p:cNvSpPr txBox="1"/>
          <p:nvPr/>
        </p:nvSpPr>
        <p:spPr>
          <a:xfrm>
            <a:off x="3657600" y="2438400"/>
            <a:ext cx="17068800" cy="1669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914400">
              <a:defRPr b="0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Consider the complete reaction of 3.82 moles of CO to form CO</a:t>
            </a:r>
            <a:r>
              <a:rPr baseline="-15500"/>
              <a:t>2</a:t>
            </a:r>
            <a:r>
              <a:t>.  Calculate the number of moles of O</a:t>
            </a:r>
            <a:r>
              <a:rPr baseline="-15500"/>
              <a:t>2 </a:t>
            </a:r>
            <a:r>
              <a:t>needed.</a:t>
            </a:r>
          </a:p>
        </p:txBody>
      </p:sp>
      <p:grpSp>
        <p:nvGrpSpPr>
          <p:cNvPr id="274" name="Group 1"/>
          <p:cNvGrpSpPr/>
          <p:nvPr/>
        </p:nvGrpSpPr>
        <p:grpSpPr>
          <a:xfrm>
            <a:off x="10668000" y="11277600"/>
            <a:ext cx="5213351" cy="854075"/>
            <a:chOff x="0" y="0"/>
            <a:chExt cx="5213349" cy="854074"/>
          </a:xfrm>
        </p:grpSpPr>
        <p:sp>
          <p:nvSpPr>
            <p:cNvPr id="272" name="Straight Connector 8"/>
            <p:cNvSpPr/>
            <p:nvPr/>
          </p:nvSpPr>
          <p:spPr>
            <a:xfrm flipV="1">
              <a:off x="0" y="0"/>
              <a:ext cx="1965327" cy="39687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b="0" sz="4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" name="Straight Connector 9"/>
            <p:cNvSpPr/>
            <p:nvPr/>
          </p:nvSpPr>
          <p:spPr>
            <a:xfrm flipV="1">
              <a:off x="3200399" y="396874"/>
              <a:ext cx="2012952" cy="45720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b="0" sz="48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7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0668000"/>
            <a:ext cx="14727937" cy="142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1241" y="4427172"/>
            <a:ext cx="9581748" cy="5154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30.pdf" descr="image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3025" y="2879725"/>
            <a:ext cx="1419225" cy="41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31.pdf" descr="image3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300" y="2651125"/>
            <a:ext cx="1743076" cy="94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32.pdf" descr="image3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1850" y="2638425"/>
            <a:ext cx="1476376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33.pdf" descr="image3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34575" y="2638425"/>
            <a:ext cx="1476375" cy="100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34.pdf" descr="image34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68000" y="11991975"/>
            <a:ext cx="2187576" cy="100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35.pdf" descr="image35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954000" y="11979275"/>
            <a:ext cx="2244726" cy="103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36.pdf" descr="image36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392400" y="11979275"/>
            <a:ext cx="2009776" cy="103187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8x12.0 g = 96.0 g…"/>
          <p:cNvSpPr txBox="1"/>
          <p:nvPr/>
        </p:nvSpPr>
        <p:spPr>
          <a:xfrm>
            <a:off x="6067425" y="4883150"/>
            <a:ext cx="3341808" cy="14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8x12.0 g = 96.0 g</a:t>
            </a:r>
            <a:endParaRPr sz="2800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18x1.0 g = 18.0 g</a:t>
            </a:r>
            <a:endParaRPr sz="2800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= 114.0 g/mol C</a:t>
            </a:r>
            <a:r>
              <a:rPr baseline="-15500" sz="2800"/>
              <a:t>8</a:t>
            </a:r>
            <a:r>
              <a:rPr sz="2800"/>
              <a:t>H</a:t>
            </a:r>
            <a:r>
              <a:rPr baseline="-15500" sz="2800"/>
              <a:t>18</a:t>
            </a:r>
          </a:p>
        </p:txBody>
      </p:sp>
      <p:sp>
        <p:nvSpPr>
          <p:cNvPr id="286" name="2 C8H18 + 25 O2  16 CO2 + 18 H2O"/>
          <p:cNvSpPr txBox="1"/>
          <p:nvPr/>
        </p:nvSpPr>
        <p:spPr>
          <a:xfrm>
            <a:off x="6057900" y="7280275"/>
            <a:ext cx="6236440" cy="61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2 C</a:t>
            </a:r>
            <a:r>
              <a:rPr baseline="-15500" sz="2800"/>
              <a:t>8</a:t>
            </a:r>
            <a:r>
              <a:rPr sz="2800"/>
              <a:t>H</a:t>
            </a:r>
            <a:r>
              <a:rPr baseline="-15500" sz="2800"/>
              <a:t>18</a:t>
            </a:r>
            <a:r>
              <a:rPr sz="2800"/>
              <a:t> + 25 O</a:t>
            </a:r>
            <a:r>
              <a:rPr baseline="-15500" sz="2800"/>
              <a:t>2</a:t>
            </a:r>
            <a:r>
              <a:rPr sz="2800"/>
              <a:t> </a:t>
            </a:r>
            <a:r>
              <a:rPr sz="28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800"/>
              <a:t>16 CO</a:t>
            </a:r>
            <a:r>
              <a:rPr baseline="-15500" sz="2800"/>
              <a:t>2</a:t>
            </a:r>
            <a:r>
              <a:rPr sz="2800"/>
              <a:t> + 18 H</a:t>
            </a:r>
            <a:r>
              <a:rPr baseline="-15500" sz="2800"/>
              <a:t>2</a:t>
            </a:r>
            <a:r>
              <a:rPr sz="2800"/>
              <a:t>O</a:t>
            </a:r>
          </a:p>
        </p:txBody>
      </p:sp>
      <p:sp>
        <p:nvSpPr>
          <p:cNvPr id="287" name="Converting from C8H18 to CO2?"/>
          <p:cNvSpPr txBox="1"/>
          <p:nvPr/>
        </p:nvSpPr>
        <p:spPr>
          <a:xfrm>
            <a:off x="4876800" y="6664325"/>
            <a:ext cx="5090347" cy="611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Converting from C</a:t>
            </a:r>
            <a:r>
              <a:rPr baseline="-15500" sz="2800"/>
              <a:t>8</a:t>
            </a:r>
            <a:r>
              <a:rPr sz="2800"/>
              <a:t>H</a:t>
            </a:r>
            <a:r>
              <a:rPr baseline="-15500" sz="2800"/>
              <a:t>18</a:t>
            </a:r>
            <a:r>
              <a:rPr sz="2800"/>
              <a:t> to CO</a:t>
            </a:r>
            <a:r>
              <a:rPr baseline="-15500" sz="2800"/>
              <a:t>2</a:t>
            </a:r>
            <a:r>
              <a:rPr sz="2800"/>
              <a:t>?</a:t>
            </a:r>
          </a:p>
        </p:txBody>
      </p:sp>
      <p:sp>
        <p:nvSpPr>
          <p:cNvPr id="288" name="2 moles C8H18 = 16 moles CO2"/>
          <p:cNvSpPr txBox="1"/>
          <p:nvPr/>
        </p:nvSpPr>
        <p:spPr>
          <a:xfrm>
            <a:off x="6067425" y="7988300"/>
            <a:ext cx="5060831" cy="61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2 moles C</a:t>
            </a:r>
            <a:r>
              <a:rPr baseline="-15500" sz="2800"/>
              <a:t>8</a:t>
            </a:r>
            <a:r>
              <a:rPr sz="2800"/>
              <a:t>H</a:t>
            </a:r>
            <a:r>
              <a:rPr baseline="-15500" sz="2800"/>
              <a:t>18</a:t>
            </a:r>
            <a:r>
              <a:rPr sz="2800"/>
              <a:t> = 16 moles CO</a:t>
            </a:r>
            <a:r>
              <a:rPr baseline="-15500" sz="2800"/>
              <a:t>2</a:t>
            </a:r>
          </a:p>
        </p:txBody>
      </p:sp>
      <p:sp>
        <p:nvSpPr>
          <p:cNvPr id="289" name="Molar mass of gasoline? (assume C8H18)"/>
          <p:cNvSpPr txBox="1"/>
          <p:nvPr/>
        </p:nvSpPr>
        <p:spPr>
          <a:xfrm>
            <a:off x="4876800" y="4267200"/>
            <a:ext cx="6638400" cy="61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Molar mass of gasoline? (assume C</a:t>
            </a:r>
            <a:r>
              <a:rPr baseline="-15500" sz="2800"/>
              <a:t>8</a:t>
            </a:r>
            <a:r>
              <a:rPr sz="2800"/>
              <a:t>H</a:t>
            </a:r>
            <a:r>
              <a:rPr baseline="-15500" sz="2800"/>
              <a:t>18</a:t>
            </a:r>
            <a:r>
              <a:rPr sz="2800"/>
              <a:t>)</a:t>
            </a:r>
          </a:p>
        </p:txBody>
      </p:sp>
      <p:sp>
        <p:nvSpPr>
          <p:cNvPr id="290" name="1x12.0 g = 12.0 g…"/>
          <p:cNvSpPr txBox="1"/>
          <p:nvPr/>
        </p:nvSpPr>
        <p:spPr>
          <a:xfrm>
            <a:off x="6067425" y="9626600"/>
            <a:ext cx="2953739" cy="14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1x12.0 g = 12.0 g</a:t>
            </a:r>
            <a:endParaRPr sz="2800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2x16.0 g = 32.0 g</a:t>
            </a:r>
            <a:endParaRPr sz="2800"/>
          </a:p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= 44.0 g/mol CO</a:t>
            </a:r>
            <a:r>
              <a:rPr baseline="-15500" sz="2800"/>
              <a:t>2</a:t>
            </a:r>
          </a:p>
        </p:txBody>
      </p:sp>
      <p:sp>
        <p:nvSpPr>
          <p:cNvPr id="291" name="Molar mass of CO2?"/>
          <p:cNvSpPr txBox="1"/>
          <p:nvPr/>
        </p:nvSpPr>
        <p:spPr>
          <a:xfrm>
            <a:off x="4876800" y="9010650"/>
            <a:ext cx="3390308" cy="61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Molar mass of CO</a:t>
            </a:r>
            <a:r>
              <a:rPr baseline="-15500" sz="2800"/>
              <a:t>2</a:t>
            </a:r>
            <a:r>
              <a:rPr sz="2800"/>
              <a:t>?</a:t>
            </a:r>
          </a:p>
        </p:txBody>
      </p:sp>
      <p:pic>
        <p:nvPicPr>
          <p:cNvPr id="292" name="image37.pdf" descr="image37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35826" y="2651125"/>
            <a:ext cx="1181101" cy="100647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= 8,200 g gasoline used, but we want to know how much CO2 was produced while driving that distance…"/>
          <p:cNvSpPr txBox="1"/>
          <p:nvPr/>
        </p:nvSpPr>
        <p:spPr>
          <a:xfrm>
            <a:off x="11630025" y="2863850"/>
            <a:ext cx="9096375" cy="101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44475" indent="-244475"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= 8,200 g gasoline used, but we want to know how much CO</a:t>
            </a:r>
            <a:r>
              <a:rPr baseline="-15500" sz="2800"/>
              <a:t>2</a:t>
            </a:r>
            <a:r>
              <a:rPr sz="2800"/>
              <a:t> was produced while driving that distance…</a:t>
            </a:r>
          </a:p>
        </p:txBody>
      </p:sp>
      <p:sp>
        <p:nvSpPr>
          <p:cNvPr id="294" name="= 25,000 g CO2"/>
          <p:cNvSpPr txBox="1"/>
          <p:nvPr/>
        </p:nvSpPr>
        <p:spPr>
          <a:xfrm>
            <a:off x="17526000" y="12188825"/>
            <a:ext cx="2662985" cy="624130"/>
          </a:xfrm>
          <a:prstGeom prst="rect">
            <a:avLst/>
          </a:prstGeom>
          <a:ln w="12700">
            <a:solidFill>
              <a:srgbClr val="C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= 25,000 g CO</a:t>
            </a:r>
            <a:r>
              <a:rPr baseline="-15500" sz="2800"/>
              <a:t>2</a:t>
            </a:r>
          </a:p>
        </p:txBody>
      </p:sp>
      <p:sp>
        <p:nvSpPr>
          <p:cNvPr id="295" name="How much CO2 do you emit when you drive to Denver?"/>
          <p:cNvSpPr txBox="1"/>
          <p:nvPr>
            <p:ph type="title"/>
          </p:nvPr>
        </p:nvSpPr>
        <p:spPr>
          <a:xfrm>
            <a:off x="3962400" y="361950"/>
            <a:ext cx="16459200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How much CO</a:t>
            </a:r>
            <a:r>
              <a:rPr baseline="-15500"/>
              <a:t>2</a:t>
            </a:r>
            <a:r>
              <a:t> do you emit when you drive to Denver?</a:t>
            </a:r>
          </a:p>
        </p:txBody>
      </p:sp>
      <p:sp>
        <p:nvSpPr>
          <p:cNvPr id="296" name="Building Solution here: 8,200 g gasoline"/>
          <p:cNvSpPr txBox="1"/>
          <p:nvPr/>
        </p:nvSpPr>
        <p:spPr>
          <a:xfrm>
            <a:off x="4114800" y="12186046"/>
            <a:ext cx="6705600" cy="57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244475" indent="-244475" algn="l" defTabSz="1828800">
              <a:defRPr b="0" sz="3600"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rgbClr val="0000FF"/>
                </a:solidFill>
              </a:rPr>
              <a:t>Building Solution here: </a:t>
            </a:r>
            <a:r>
              <a:rPr sz="2800"/>
              <a:t>8,200 g gasoline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4"/>
      <p:bldP build="whole" bldLvl="1" animBg="1" rev="0" advAuto="0" spid="289" grpId="8"/>
      <p:bldP build="whole" bldLvl="1" animBg="1" rev="0" advAuto="0" spid="296" grpId="7"/>
      <p:bldP build="whole" bldLvl="1" animBg="1" rev="0" advAuto="0" spid="293" grpId="6"/>
      <p:bldP build="whole" bldLvl="1" animBg="1" rev="0" advAuto="0" spid="290" grpId="16"/>
      <p:bldP build="whole" bldLvl="1" animBg="1" rev="0" advAuto="0" spid="287" grpId="11"/>
      <p:bldP build="whole" bldLvl="1" animBg="1" rev="0" advAuto="0" spid="291" grpId="15"/>
      <p:bldP build="whole" bldLvl="1" animBg="1" rev="0" advAuto="0" spid="279" grpId="2"/>
      <p:bldP build="whole" bldLvl="1" animBg="1" rev="0" advAuto="0" spid="282" grpId="10"/>
      <p:bldP build="whole" bldLvl="1" animBg="1" rev="0" advAuto="0" spid="288" grpId="13"/>
      <p:bldP build="whole" bldLvl="1" animBg="1" rev="0" advAuto="0" spid="284" grpId="17"/>
      <p:bldP build="whole" bldLvl="1" animBg="1" rev="0" advAuto="0" spid="294" grpId="18"/>
      <p:bldP build="whole" bldLvl="1" animBg="1" rev="0" advAuto="0" spid="285" grpId="9"/>
      <p:bldP build="whole" bldLvl="1" animBg="1" rev="0" advAuto="0" spid="286" grpId="12"/>
      <p:bldP build="whole" bldLvl="1" animBg="1" rev="0" advAuto="0" spid="280" grpId="4"/>
      <p:bldP build="whole" bldLvl="1" animBg="1" rev="0" advAuto="0" spid="292" grpId="3"/>
      <p:bldP build="whole" bldLvl="1" animBg="1" rev="0" advAuto="0" spid="281" grpId="5"/>
      <p:bldP build="whole" bldLvl="1" animBg="1" rev="0" advAuto="0" spid="27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